
<file path=[Content_Types].xml><?xml version="1.0" encoding="utf-8"?>
<Types xmlns="http://schemas.openxmlformats.org/package/2006/content-types">
  <Default Extension="fntdata" ContentType="application/x-fontdata"/>
  <Default Extension="jpeg" ContentType="image/jpeg"/>
  <Default Extension="jpg" ContentType="image/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4.jpg" ContentType="image/jpeg"/>
  <Override PartName="/ppt/notesSlides/notesSlide5.xml" ContentType="application/vnd.openxmlformats-officedocument.presentationml.notesSlide+xml"/>
  <Override PartName="/ppt/media/image15.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67" r:id="rId2"/>
    <p:sldId id="272" r:id="rId3"/>
    <p:sldId id="268" r:id="rId4"/>
    <p:sldId id="269" r:id="rId5"/>
    <p:sldId id="270" r:id="rId6"/>
    <p:sldId id="271" r:id="rId7"/>
    <p:sldId id="273" r:id="rId8"/>
    <p:sldId id="274" r:id="rId9"/>
    <p:sldId id="275" r:id="rId10"/>
    <p:sldId id="276" r:id="rId11"/>
    <p:sldId id="277" r:id="rId12"/>
    <p:sldId id="278" r:id="rId13"/>
  </p:sldIdLst>
  <p:sldSz cx="9144000" cy="5143500" type="screen16x9"/>
  <p:notesSz cx="6858000" cy="9144000"/>
  <p:embeddedFontLst>
    <p:embeddedFont>
      <p:font typeface="Rubik" panose="020B0604020202020204" charset="-79"/>
      <p:regular r:id="rId15"/>
      <p:bold r:id="rId16"/>
      <p:italic r:id="rId17"/>
      <p:boldItalic r:id="rId18"/>
    </p:embeddedFont>
    <p:embeddedFont>
      <p:font typeface="Rubik Medium" panose="020B0604020202020204" charset="-79"/>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5758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103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23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059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6357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221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521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3787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7853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0020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5585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255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4952"/>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7041052" y="3733204"/>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80;p3">
            <a:extLst>
              <a:ext uri="{FF2B5EF4-FFF2-40B4-BE49-F238E27FC236}">
                <a16:creationId xmlns:a16="http://schemas.microsoft.com/office/drawing/2014/main" id="{D18F12EE-C948-D90F-1C13-75CD1975221C}"/>
              </a:ext>
            </a:extLst>
          </p:cNvPr>
          <p:cNvSpPr txBox="1"/>
          <p:nvPr/>
        </p:nvSpPr>
        <p:spPr>
          <a:xfrm>
            <a:off x="735189" y="1832431"/>
            <a:ext cx="4136883" cy="156963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2000" b="1" dirty="0">
                <a:solidFill>
                  <a:schemeClr val="accent1">
                    <a:lumMod val="50000"/>
                  </a:schemeClr>
                </a:solidFill>
                <a:latin typeface="Rubik Medium"/>
                <a:ea typeface="Rubik Medium"/>
                <a:cs typeface="Rubik Medium"/>
                <a:sym typeface="Rubik Medium"/>
              </a:rPr>
              <a:t>PERFORMANCE ANALYTICS KIMIA FARMA BUSINESS YEAR </a:t>
            </a:r>
            <a:r>
              <a:rPr lang="en" sz="2000" b="1" dirty="0">
                <a:solidFill>
                  <a:schemeClr val="accent4">
                    <a:lumMod val="75000"/>
                  </a:schemeClr>
                </a:solidFill>
                <a:latin typeface="Rubik Medium"/>
                <a:ea typeface="Rubik Medium"/>
                <a:cs typeface="Rubik Medium"/>
                <a:sym typeface="Rubik Medium"/>
              </a:rPr>
              <a:t>(2020-2023)</a:t>
            </a:r>
            <a:endParaRPr sz="2000" b="1" u="none" strike="noStrike" cap="none" dirty="0">
              <a:solidFill>
                <a:schemeClr val="accent4">
                  <a:lumMod val="75000"/>
                </a:schemeClr>
              </a:solidFill>
              <a:latin typeface="Rubik Medium"/>
              <a:ea typeface="Rubik Medium"/>
              <a:cs typeface="Rubik Medium"/>
              <a:sym typeface="Rubik Medium"/>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009465" y="3359217"/>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80;p3">
            <a:extLst>
              <a:ext uri="{FF2B5EF4-FFF2-40B4-BE49-F238E27FC236}">
                <a16:creationId xmlns:a16="http://schemas.microsoft.com/office/drawing/2014/main" id="{EF738932-7A75-77E5-F4CD-4ED520886671}"/>
              </a:ext>
            </a:extLst>
          </p:cNvPr>
          <p:cNvSpPr txBox="1"/>
          <p:nvPr/>
        </p:nvSpPr>
        <p:spPr>
          <a:xfrm>
            <a:off x="797467" y="4392280"/>
            <a:ext cx="2342637" cy="73863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b="1" dirty="0">
                <a:solidFill>
                  <a:schemeClr val="bg2">
                    <a:lumMod val="75000"/>
                  </a:schemeClr>
                </a:solidFill>
                <a:latin typeface="+mj-lt"/>
                <a:ea typeface="Rubik Medium"/>
                <a:cs typeface="Rubik Medium"/>
                <a:sym typeface="Rubik Medium"/>
              </a:rPr>
              <a:t>Presented by</a:t>
            </a:r>
          </a:p>
          <a:p>
            <a:pPr marL="0" marR="0" lvl="0" indent="0" algn="l" rtl="0">
              <a:lnSpc>
                <a:spcPct val="150000"/>
              </a:lnSpc>
              <a:spcBef>
                <a:spcPts val="0"/>
              </a:spcBef>
              <a:spcAft>
                <a:spcPts val="0"/>
              </a:spcAft>
              <a:buClr>
                <a:srgbClr val="000000"/>
              </a:buClr>
              <a:buSzPts val="2000"/>
              <a:buFont typeface="Arial"/>
              <a:buNone/>
            </a:pPr>
            <a:r>
              <a:rPr lang="en-US" sz="1200" b="1" u="none" strike="noStrike" cap="none" dirty="0">
                <a:solidFill>
                  <a:schemeClr val="bg2">
                    <a:lumMod val="75000"/>
                  </a:schemeClr>
                </a:solidFill>
                <a:latin typeface="+mj-lt"/>
                <a:ea typeface="Rubik Medium"/>
                <a:cs typeface="Rubik Medium"/>
                <a:sym typeface="Rubik Medium"/>
              </a:rPr>
              <a:t>FADHIL APTANA SADJIANA</a:t>
            </a:r>
            <a:endParaRPr lang="en-US" sz="800" b="1" u="none" strike="noStrike" cap="none" dirty="0">
              <a:solidFill>
                <a:schemeClr val="bg2">
                  <a:lumMod val="75000"/>
                </a:schemeClr>
              </a:solidFill>
              <a:latin typeface="+mj-lt"/>
              <a:ea typeface="Rubik Medium"/>
              <a:cs typeface="Rubik Medium"/>
              <a:sym typeface="Rubik Medium"/>
            </a:endParaRPr>
          </a:p>
        </p:txBody>
      </p:sp>
      <p:pic>
        <p:nvPicPr>
          <p:cNvPr id="27" name="Picture 26">
            <a:extLst>
              <a:ext uri="{FF2B5EF4-FFF2-40B4-BE49-F238E27FC236}">
                <a16:creationId xmlns:a16="http://schemas.microsoft.com/office/drawing/2014/main" id="{0A253F47-BB7A-8690-F47C-1166A626E628}"/>
              </a:ext>
            </a:extLst>
          </p:cNvPr>
          <p:cNvPicPr>
            <a:picLocks noChangeAspect="1"/>
          </p:cNvPicPr>
          <p:nvPr/>
        </p:nvPicPr>
        <p:blipFill>
          <a:blip r:embed="rId6"/>
          <a:stretch>
            <a:fillRect/>
          </a:stretch>
        </p:blipFill>
        <p:spPr>
          <a:xfrm>
            <a:off x="5973989" y="3267945"/>
            <a:ext cx="708185" cy="657246"/>
          </a:xfrm>
          <a:prstGeom prst="ellipse">
            <a:avLst/>
          </a:prstGeom>
          <a:ln w="63500" cap="rnd">
            <a:noFill/>
          </a:ln>
          <a:effectLst>
            <a:outerShdw blurRad="381000" dist="292100" dir="5400000" sx="-80000" sy="-18000" rotWithShape="0">
              <a:srgbClr val="000000">
                <a:alpha val="22000"/>
              </a:srgbClr>
            </a:outerShdw>
          </a:effectLst>
        </p:spPr>
      </p:pic>
      <p:pic>
        <p:nvPicPr>
          <p:cNvPr id="25" name="Picture 24">
            <a:extLst>
              <a:ext uri="{FF2B5EF4-FFF2-40B4-BE49-F238E27FC236}">
                <a16:creationId xmlns:a16="http://schemas.microsoft.com/office/drawing/2014/main" id="{29E31AB4-3003-3ABC-680E-08B87D10E990}"/>
              </a:ext>
            </a:extLst>
          </p:cNvPr>
          <p:cNvPicPr>
            <a:picLocks noChangeAspect="1"/>
          </p:cNvPicPr>
          <p:nvPr/>
        </p:nvPicPr>
        <p:blipFill>
          <a:blip r:embed="rId7"/>
          <a:stretch>
            <a:fillRect/>
          </a:stretch>
        </p:blipFill>
        <p:spPr>
          <a:xfrm>
            <a:off x="4952506" y="2292662"/>
            <a:ext cx="1338228" cy="1286786"/>
          </a:xfrm>
          <a:prstGeom prst="ellipse">
            <a:avLst/>
          </a:prstGeom>
          <a:ln w="63500" cap="rnd">
            <a:noFill/>
          </a:ln>
          <a:effectLst>
            <a:outerShdw blurRad="381000" dist="292100" dir="5400000" sx="-80000" sy="-18000" rotWithShape="0">
              <a:srgbClr val="000000">
                <a:alpha val="22000"/>
              </a:srgbClr>
            </a:outerShdw>
          </a:effectLst>
        </p:spPr>
      </p:pic>
      <p:sp>
        <p:nvSpPr>
          <p:cNvPr id="32" name="Google Shape;58;p1">
            <a:extLst>
              <a:ext uri="{FF2B5EF4-FFF2-40B4-BE49-F238E27FC236}">
                <a16:creationId xmlns:a16="http://schemas.microsoft.com/office/drawing/2014/main" id="{37E9D7EA-0486-3069-20D4-EB090674E62A}"/>
              </a:ext>
            </a:extLst>
          </p:cNvPr>
          <p:cNvSpPr/>
          <p:nvPr/>
        </p:nvSpPr>
        <p:spPr>
          <a:xfrm>
            <a:off x="3855036" y="4715363"/>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 name="Google Shape;80;p3">
            <a:extLst>
              <a:ext uri="{FF2B5EF4-FFF2-40B4-BE49-F238E27FC236}">
                <a16:creationId xmlns:a16="http://schemas.microsoft.com/office/drawing/2014/main" id="{20D9690E-C10A-5A8A-4EEC-350EA5F764C7}"/>
              </a:ext>
            </a:extLst>
          </p:cNvPr>
          <p:cNvSpPr txBox="1"/>
          <p:nvPr/>
        </p:nvSpPr>
        <p:spPr>
          <a:xfrm>
            <a:off x="5787514" y="4669278"/>
            <a:ext cx="2052622" cy="39238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900" b="1" u="none" strike="noStrike" cap="none" dirty="0">
                <a:solidFill>
                  <a:schemeClr val="accent1">
                    <a:lumMod val="50000"/>
                  </a:schemeClr>
                </a:solidFill>
                <a:latin typeface="+mj-lt"/>
                <a:ea typeface="Rubik Medium"/>
                <a:cs typeface="Rubik Medium"/>
                <a:sym typeface="Rubik Medium"/>
              </a:rPr>
              <a:t>Kimia </a:t>
            </a:r>
            <a:r>
              <a:rPr lang="en-US" sz="900" b="1" u="none" strike="noStrike" cap="none" dirty="0" err="1">
                <a:solidFill>
                  <a:schemeClr val="accent1">
                    <a:lumMod val="50000"/>
                  </a:schemeClr>
                </a:solidFill>
                <a:latin typeface="+mj-lt"/>
                <a:ea typeface="Rubik Medium"/>
                <a:cs typeface="Rubik Medium"/>
                <a:sym typeface="Rubik Medium"/>
              </a:rPr>
              <a:t>Farma</a:t>
            </a:r>
            <a:r>
              <a:rPr lang="en-US" sz="900" b="1" u="none" strike="noStrike" cap="none" dirty="0">
                <a:solidFill>
                  <a:schemeClr val="accent1">
                    <a:lumMod val="50000"/>
                  </a:schemeClr>
                </a:solidFill>
                <a:latin typeface="+mj-lt"/>
                <a:ea typeface="Rubik Medium"/>
                <a:cs typeface="Rubik Medium"/>
                <a:sym typeface="Rubik Medium"/>
              </a:rPr>
              <a:t> </a:t>
            </a:r>
            <a:r>
              <a:rPr lang="en-US" sz="900" b="1" u="none" strike="noStrike" cap="none" dirty="0">
                <a:solidFill>
                  <a:schemeClr val="bg2">
                    <a:lumMod val="75000"/>
                  </a:schemeClr>
                </a:solidFill>
                <a:latin typeface="+mj-lt"/>
                <a:ea typeface="Rubik Medium"/>
                <a:cs typeface="Rubik Medium"/>
                <a:sym typeface="Rubik Medium"/>
              </a:rPr>
              <a:t>- </a:t>
            </a:r>
            <a:r>
              <a:rPr lang="en-US" sz="900" b="1" u="none" strike="noStrike" cap="none" dirty="0">
                <a:solidFill>
                  <a:schemeClr val="accent4">
                    <a:lumMod val="75000"/>
                  </a:schemeClr>
                </a:solidFill>
                <a:latin typeface="+mj-lt"/>
                <a:ea typeface="Rubik Medium"/>
                <a:cs typeface="Rubik Medium"/>
                <a:sym typeface="Rubik Medium"/>
              </a:rPr>
              <a:t>Big Data Analytics</a:t>
            </a:r>
          </a:p>
        </p:txBody>
      </p:sp>
      <p:pic>
        <p:nvPicPr>
          <p:cNvPr id="9" name="Picture 8">
            <a:extLst>
              <a:ext uri="{FF2B5EF4-FFF2-40B4-BE49-F238E27FC236}">
                <a16:creationId xmlns:a16="http://schemas.microsoft.com/office/drawing/2014/main" id="{DF4B58AC-78CB-FD94-856D-1E8BF41AD5A0}"/>
              </a:ext>
            </a:extLst>
          </p:cNvPr>
          <p:cNvPicPr>
            <a:picLocks noChangeAspect="1"/>
          </p:cNvPicPr>
          <p:nvPr/>
        </p:nvPicPr>
        <p:blipFill>
          <a:blip r:embed="rId8"/>
          <a:stretch>
            <a:fillRect/>
          </a:stretch>
        </p:blipFill>
        <p:spPr>
          <a:xfrm>
            <a:off x="5771062" y="1154001"/>
            <a:ext cx="1720680" cy="1633938"/>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3818652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6491938" y="1046272"/>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512001" y="4842752"/>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3482774" y="383152"/>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303775"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91864" y="407793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58;p1">
            <a:extLst>
              <a:ext uri="{FF2B5EF4-FFF2-40B4-BE49-F238E27FC236}">
                <a16:creationId xmlns:a16="http://schemas.microsoft.com/office/drawing/2014/main" id="{EAA791B3-750C-E050-0EDB-957775E54086}"/>
              </a:ext>
            </a:extLst>
          </p:cNvPr>
          <p:cNvSpPr/>
          <p:nvPr/>
        </p:nvSpPr>
        <p:spPr>
          <a:xfrm>
            <a:off x="8821774" y="1473824"/>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 name="Google Shape;58;p1">
            <a:extLst>
              <a:ext uri="{FF2B5EF4-FFF2-40B4-BE49-F238E27FC236}">
                <a16:creationId xmlns:a16="http://schemas.microsoft.com/office/drawing/2014/main" id="{3C2CBC9A-D3E1-495B-37ED-243B61135109}"/>
              </a:ext>
            </a:extLst>
          </p:cNvPr>
          <p:cNvSpPr/>
          <p:nvPr/>
        </p:nvSpPr>
        <p:spPr>
          <a:xfrm>
            <a:off x="322226" y="1738690"/>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58;p1">
            <a:extLst>
              <a:ext uri="{FF2B5EF4-FFF2-40B4-BE49-F238E27FC236}">
                <a16:creationId xmlns:a16="http://schemas.microsoft.com/office/drawing/2014/main" id="{A67A7EC3-0FAB-4D63-8F7E-74AB6389DFE8}"/>
              </a:ext>
            </a:extLst>
          </p:cNvPr>
          <p:cNvSpPr/>
          <p:nvPr/>
        </p:nvSpPr>
        <p:spPr>
          <a:xfrm>
            <a:off x="3068567" y="3871641"/>
            <a:ext cx="879800" cy="84638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58;p1">
            <a:extLst>
              <a:ext uri="{FF2B5EF4-FFF2-40B4-BE49-F238E27FC236}">
                <a16:creationId xmlns:a16="http://schemas.microsoft.com/office/drawing/2014/main" id="{4A90473B-A0D0-DBC0-C9FB-B4DD4D763594}"/>
              </a:ext>
            </a:extLst>
          </p:cNvPr>
          <p:cNvSpPr/>
          <p:nvPr/>
        </p:nvSpPr>
        <p:spPr>
          <a:xfrm>
            <a:off x="7778370" y="345753"/>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 name="Google Shape;102;p4">
            <a:extLst>
              <a:ext uri="{FF2B5EF4-FFF2-40B4-BE49-F238E27FC236}">
                <a16:creationId xmlns:a16="http://schemas.microsoft.com/office/drawing/2014/main" id="{234385B6-9436-90B9-F502-D0C9FA0DF058}"/>
              </a:ext>
            </a:extLst>
          </p:cNvPr>
          <p:cNvSpPr txBox="1"/>
          <p:nvPr/>
        </p:nvSpPr>
        <p:spPr>
          <a:xfrm>
            <a:off x="566105" y="1103391"/>
            <a:ext cx="4486820"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4. </a:t>
            </a:r>
            <a:r>
              <a:rPr lang="en-US" sz="1800" b="1" dirty="0">
                <a:solidFill>
                  <a:schemeClr val="accent1">
                    <a:lumMod val="50000"/>
                  </a:schemeClr>
                </a:solidFill>
                <a:latin typeface="Rubik"/>
                <a:ea typeface="Rubik"/>
                <a:cs typeface="Rubik"/>
                <a:sym typeface="Rubik"/>
              </a:rPr>
              <a:t>Dashboard </a:t>
            </a:r>
            <a:r>
              <a:rPr lang="en-US" sz="1800" b="1" dirty="0">
                <a:solidFill>
                  <a:schemeClr val="accent4">
                    <a:lumMod val="75000"/>
                  </a:schemeClr>
                </a:solidFill>
                <a:latin typeface="Rubik"/>
                <a:ea typeface="Rubik"/>
                <a:cs typeface="Rubik"/>
                <a:sym typeface="Rubik"/>
              </a:rPr>
              <a:t>Performance Analytics </a:t>
            </a:r>
            <a:endParaRPr sz="1800" b="1" i="0" u="none" strike="noStrike" cap="none" dirty="0">
              <a:solidFill>
                <a:schemeClr val="accent4">
                  <a:lumMod val="75000"/>
                </a:schemeClr>
              </a:solidFill>
              <a:latin typeface="Rubik"/>
              <a:ea typeface="Rubik"/>
              <a:cs typeface="Rubik"/>
              <a:sym typeface="Rubik"/>
            </a:endParaRPr>
          </a:p>
        </p:txBody>
      </p:sp>
      <p:pic>
        <p:nvPicPr>
          <p:cNvPr id="5" name="Picture 4">
            <a:extLst>
              <a:ext uri="{FF2B5EF4-FFF2-40B4-BE49-F238E27FC236}">
                <a16:creationId xmlns:a16="http://schemas.microsoft.com/office/drawing/2014/main" id="{F060BA60-556A-7BC1-24FF-9A40EAD723A2}"/>
              </a:ext>
            </a:extLst>
          </p:cNvPr>
          <p:cNvPicPr>
            <a:picLocks noChangeAspect="1"/>
          </p:cNvPicPr>
          <p:nvPr/>
        </p:nvPicPr>
        <p:blipFill>
          <a:blip r:embed="rId6"/>
          <a:stretch>
            <a:fillRect/>
          </a:stretch>
        </p:blipFill>
        <p:spPr>
          <a:xfrm>
            <a:off x="276203" y="1537794"/>
            <a:ext cx="5698684" cy="3426229"/>
          </a:xfrm>
          <a:prstGeom prst="rect">
            <a:avLst/>
          </a:prstGeom>
        </p:spPr>
      </p:pic>
      <p:sp>
        <p:nvSpPr>
          <p:cNvPr id="6" name="Google Shape;58;p1">
            <a:extLst>
              <a:ext uri="{FF2B5EF4-FFF2-40B4-BE49-F238E27FC236}">
                <a16:creationId xmlns:a16="http://schemas.microsoft.com/office/drawing/2014/main" id="{55362306-EF9D-B44A-8502-7E2624DC30C9}"/>
              </a:ext>
            </a:extLst>
          </p:cNvPr>
          <p:cNvSpPr/>
          <p:nvPr/>
        </p:nvSpPr>
        <p:spPr>
          <a:xfrm>
            <a:off x="6406234" y="4889375"/>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42F674B1-41F3-39D6-0317-434C3092C7CF}"/>
              </a:ext>
            </a:extLst>
          </p:cNvPr>
          <p:cNvSpPr txBox="1"/>
          <p:nvPr/>
        </p:nvSpPr>
        <p:spPr>
          <a:xfrm>
            <a:off x="6094267" y="1704593"/>
            <a:ext cx="2674991" cy="3093154"/>
          </a:xfrm>
          <a:prstGeom prst="rect">
            <a:avLst/>
          </a:prstGeom>
          <a:noFill/>
        </p:spPr>
        <p:txBody>
          <a:bodyPr wrap="square">
            <a:spAutoFit/>
          </a:bodyPr>
          <a:lstStyle/>
          <a:p>
            <a:pPr algn="just"/>
            <a:r>
              <a:rPr lang="en-US" sz="750" b="1" dirty="0">
                <a:solidFill>
                  <a:schemeClr val="accent4">
                    <a:lumMod val="75000"/>
                  </a:schemeClr>
                </a:solidFill>
              </a:rPr>
              <a:t>From the dashboard on the side, you can see that several important indicators can be used as parameters in interpreting the data. We can analyze and review in terms of </a:t>
            </a:r>
            <a:r>
              <a:rPr lang="en-US" sz="750" b="1" dirty="0">
                <a:solidFill>
                  <a:schemeClr val="accent1">
                    <a:lumMod val="50000"/>
                  </a:schemeClr>
                </a:solidFill>
              </a:rPr>
              <a:t>income</a:t>
            </a:r>
            <a:r>
              <a:rPr lang="en-US" sz="750" b="1" dirty="0">
                <a:solidFill>
                  <a:schemeClr val="accent4">
                    <a:lumMod val="75000"/>
                  </a:schemeClr>
                </a:solidFill>
              </a:rPr>
              <a:t>, </a:t>
            </a:r>
            <a:r>
              <a:rPr lang="en-US" sz="750" b="1" dirty="0">
                <a:solidFill>
                  <a:schemeClr val="accent1">
                    <a:lumMod val="50000"/>
                  </a:schemeClr>
                </a:solidFill>
              </a:rPr>
              <a:t>profits</a:t>
            </a:r>
            <a:r>
              <a:rPr lang="en-US" sz="750" b="1" dirty="0">
                <a:solidFill>
                  <a:schemeClr val="accent4">
                    <a:lumMod val="75000"/>
                  </a:schemeClr>
                </a:solidFill>
              </a:rPr>
              <a:t>, and </a:t>
            </a:r>
            <a:r>
              <a:rPr lang="en-US" sz="750" b="1" dirty="0">
                <a:solidFill>
                  <a:schemeClr val="accent1">
                    <a:lumMod val="50000"/>
                  </a:schemeClr>
                </a:solidFill>
              </a:rPr>
              <a:t>total transactions </a:t>
            </a:r>
            <a:r>
              <a:rPr lang="en-US" sz="750" b="1" dirty="0">
                <a:solidFill>
                  <a:schemeClr val="accent4">
                    <a:lumMod val="75000"/>
                  </a:schemeClr>
                </a:solidFill>
              </a:rPr>
              <a:t>on sales of medicinal products in each particular table. If we look at </a:t>
            </a:r>
            <a:r>
              <a:rPr lang="en-US" sz="750" b="1" dirty="0">
                <a:solidFill>
                  <a:schemeClr val="accent1">
                    <a:lumMod val="50000"/>
                  </a:schemeClr>
                </a:solidFill>
              </a:rPr>
              <a:t>annual income</a:t>
            </a:r>
            <a:r>
              <a:rPr lang="en-US" sz="750" b="1" dirty="0">
                <a:solidFill>
                  <a:schemeClr val="accent4">
                    <a:lumMod val="75000"/>
                  </a:schemeClr>
                </a:solidFill>
              </a:rPr>
              <a:t>, total income experiences increases and decreases or insignificant fluctuations. However, we can see that in 2021, annual income has decreased. This was caused by the </a:t>
            </a:r>
            <a:r>
              <a:rPr lang="en-US" sz="750" b="1" dirty="0">
                <a:solidFill>
                  <a:schemeClr val="accent1">
                    <a:lumMod val="50000"/>
                  </a:schemeClr>
                </a:solidFill>
              </a:rPr>
              <a:t>Covid-19 </a:t>
            </a:r>
            <a:r>
              <a:rPr lang="en-US" sz="750" b="1" dirty="0">
                <a:solidFill>
                  <a:schemeClr val="accent4">
                    <a:lumMod val="75000"/>
                  </a:schemeClr>
                </a:solidFill>
              </a:rPr>
              <a:t>pandemic that hit at that time. So there was a decrease in income from the previous year. then in 2022 and 2023, income will return to its normal fluctuation trend again.</a:t>
            </a:r>
          </a:p>
          <a:p>
            <a:pPr algn="just"/>
            <a:endParaRPr lang="en-US" sz="750" b="1" dirty="0">
              <a:solidFill>
                <a:schemeClr val="accent4">
                  <a:lumMod val="75000"/>
                </a:schemeClr>
              </a:solidFill>
            </a:endParaRPr>
          </a:p>
          <a:p>
            <a:pPr algn="just"/>
            <a:r>
              <a:rPr lang="en-US" sz="750" b="1" dirty="0">
                <a:solidFill>
                  <a:schemeClr val="accent4">
                    <a:lumMod val="75000"/>
                  </a:schemeClr>
                </a:solidFill>
              </a:rPr>
              <a:t>Next, we looked at the </a:t>
            </a:r>
            <a:r>
              <a:rPr lang="en-US" sz="750" b="1" dirty="0">
                <a:solidFill>
                  <a:schemeClr val="accent1">
                    <a:lumMod val="50000"/>
                  </a:schemeClr>
                </a:solidFill>
              </a:rPr>
              <a:t>provincial </a:t>
            </a:r>
            <a:r>
              <a:rPr lang="en-US" sz="750" b="1" dirty="0">
                <a:solidFill>
                  <a:schemeClr val="accent4">
                    <a:lumMod val="75000"/>
                  </a:schemeClr>
                </a:solidFill>
              </a:rPr>
              <a:t>and </a:t>
            </a:r>
            <a:r>
              <a:rPr lang="en-US" sz="750" b="1" dirty="0">
                <a:solidFill>
                  <a:schemeClr val="accent1">
                    <a:lumMod val="50000"/>
                  </a:schemeClr>
                </a:solidFill>
              </a:rPr>
              <a:t>city</a:t>
            </a:r>
            <a:r>
              <a:rPr lang="en-US" sz="750" b="1" dirty="0">
                <a:solidFill>
                  <a:schemeClr val="accent4">
                    <a:lumMod val="75000"/>
                  </a:schemeClr>
                </a:solidFill>
              </a:rPr>
              <a:t> branches. If we conclude from the table from the provincial and city branches, we can analyze 3 important points: </a:t>
            </a:r>
            <a:r>
              <a:rPr lang="en-US" sz="750" b="1" dirty="0">
                <a:solidFill>
                  <a:schemeClr val="accent1">
                    <a:lumMod val="50000"/>
                  </a:schemeClr>
                </a:solidFill>
              </a:rPr>
              <a:t>income</a:t>
            </a:r>
            <a:r>
              <a:rPr lang="en-US" sz="750" b="1" dirty="0">
                <a:solidFill>
                  <a:schemeClr val="accent4">
                    <a:lumMod val="75000"/>
                  </a:schemeClr>
                </a:solidFill>
              </a:rPr>
              <a:t>, </a:t>
            </a:r>
            <a:r>
              <a:rPr lang="en-US" sz="750" b="1" dirty="0">
                <a:solidFill>
                  <a:schemeClr val="accent1">
                    <a:lumMod val="50000"/>
                  </a:schemeClr>
                </a:solidFill>
              </a:rPr>
              <a:t>profits</a:t>
            </a:r>
            <a:r>
              <a:rPr lang="en-US" sz="750" b="1" dirty="0">
                <a:solidFill>
                  <a:schemeClr val="accent4">
                    <a:lumMod val="75000"/>
                  </a:schemeClr>
                </a:solidFill>
              </a:rPr>
              <a:t>, and </a:t>
            </a:r>
            <a:r>
              <a:rPr lang="en-US" sz="750" b="1" dirty="0">
                <a:solidFill>
                  <a:schemeClr val="accent1">
                    <a:lumMod val="50000"/>
                  </a:schemeClr>
                </a:solidFill>
              </a:rPr>
              <a:t>transactions</a:t>
            </a:r>
            <a:r>
              <a:rPr lang="en-US" sz="750" b="1" dirty="0">
                <a:solidFill>
                  <a:schemeClr val="accent4">
                    <a:lumMod val="75000"/>
                  </a:schemeClr>
                </a:solidFill>
              </a:rPr>
              <a:t>. From the income, profits, and total transactions in the province, we can see that </a:t>
            </a:r>
            <a:r>
              <a:rPr lang="en-US" sz="750" b="1" dirty="0">
                <a:solidFill>
                  <a:schemeClr val="accent1">
                    <a:lumMod val="50000"/>
                  </a:schemeClr>
                </a:solidFill>
              </a:rPr>
              <a:t>West Java </a:t>
            </a:r>
            <a:r>
              <a:rPr lang="en-US" sz="750" b="1" dirty="0">
                <a:solidFill>
                  <a:schemeClr val="accent4">
                    <a:lumMod val="75000"/>
                  </a:schemeClr>
                </a:solidFill>
              </a:rPr>
              <a:t>province is the province with the largest total income, profits, and total transactions in Indonesia. followed by North Sumatra, Central Java, and so on. This is also the case in cities, cities that are part of West Java province such as the cities of </a:t>
            </a:r>
            <a:r>
              <a:rPr lang="en-US" sz="750" b="1" dirty="0">
                <a:solidFill>
                  <a:schemeClr val="accent1">
                    <a:lumMod val="50000"/>
                  </a:schemeClr>
                </a:solidFill>
              </a:rPr>
              <a:t>Subang</a:t>
            </a:r>
            <a:r>
              <a:rPr lang="en-US" sz="750" b="1" dirty="0">
                <a:solidFill>
                  <a:schemeClr val="accent4">
                    <a:lumMod val="75000"/>
                  </a:schemeClr>
                </a:solidFill>
              </a:rPr>
              <a:t> and </a:t>
            </a:r>
            <a:r>
              <a:rPr lang="en-US" sz="750" b="1" dirty="0" err="1">
                <a:solidFill>
                  <a:schemeClr val="accent1">
                    <a:lumMod val="50000"/>
                  </a:schemeClr>
                </a:solidFill>
              </a:rPr>
              <a:t>Garut</a:t>
            </a:r>
            <a:r>
              <a:rPr lang="en-US" sz="750" b="1" dirty="0">
                <a:solidFill>
                  <a:schemeClr val="accent1">
                    <a:lumMod val="50000"/>
                  </a:schemeClr>
                </a:solidFill>
              </a:rPr>
              <a:t>,</a:t>
            </a:r>
            <a:r>
              <a:rPr lang="en-US" sz="750" b="1" dirty="0">
                <a:solidFill>
                  <a:schemeClr val="accent4">
                    <a:lumMod val="75000"/>
                  </a:schemeClr>
                </a:solidFill>
              </a:rPr>
              <a:t> have the highest total income and total transactions among other cities in Indonesia.</a:t>
            </a:r>
          </a:p>
        </p:txBody>
      </p:sp>
    </p:spTree>
    <p:extLst>
      <p:ext uri="{BB962C8B-B14F-4D97-AF65-F5344CB8AC3E}">
        <p14:creationId xmlns:p14="http://schemas.microsoft.com/office/powerpoint/2010/main" val="42846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6491938" y="1046272"/>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512001" y="4842752"/>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3482774" y="383152"/>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303775"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91864" y="407793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58;p1">
            <a:extLst>
              <a:ext uri="{FF2B5EF4-FFF2-40B4-BE49-F238E27FC236}">
                <a16:creationId xmlns:a16="http://schemas.microsoft.com/office/drawing/2014/main" id="{EAA791B3-750C-E050-0EDB-957775E54086}"/>
              </a:ext>
            </a:extLst>
          </p:cNvPr>
          <p:cNvSpPr/>
          <p:nvPr/>
        </p:nvSpPr>
        <p:spPr>
          <a:xfrm>
            <a:off x="8821774" y="1473824"/>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58;p1">
            <a:extLst>
              <a:ext uri="{FF2B5EF4-FFF2-40B4-BE49-F238E27FC236}">
                <a16:creationId xmlns:a16="http://schemas.microsoft.com/office/drawing/2014/main" id="{4A90473B-A0D0-DBC0-C9FB-B4DD4D763594}"/>
              </a:ext>
            </a:extLst>
          </p:cNvPr>
          <p:cNvSpPr/>
          <p:nvPr/>
        </p:nvSpPr>
        <p:spPr>
          <a:xfrm>
            <a:off x="7778370" y="345753"/>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 name="Google Shape;102;p4">
            <a:extLst>
              <a:ext uri="{FF2B5EF4-FFF2-40B4-BE49-F238E27FC236}">
                <a16:creationId xmlns:a16="http://schemas.microsoft.com/office/drawing/2014/main" id="{234385B6-9436-90B9-F502-D0C9FA0DF058}"/>
              </a:ext>
            </a:extLst>
          </p:cNvPr>
          <p:cNvSpPr txBox="1"/>
          <p:nvPr/>
        </p:nvSpPr>
        <p:spPr>
          <a:xfrm>
            <a:off x="618066" y="1138381"/>
            <a:ext cx="3638992"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5. </a:t>
            </a:r>
            <a:r>
              <a:rPr lang="en-US" sz="1800" b="1" dirty="0">
                <a:solidFill>
                  <a:schemeClr val="accent4">
                    <a:lumMod val="75000"/>
                  </a:schemeClr>
                </a:solidFill>
                <a:latin typeface="Rubik"/>
                <a:ea typeface="Rubik"/>
                <a:cs typeface="Rubik"/>
                <a:sym typeface="Rubik"/>
              </a:rPr>
              <a:t>Recommendation </a:t>
            </a:r>
            <a:endParaRPr sz="1800" b="1" i="0" u="none" strike="noStrike" cap="none" dirty="0">
              <a:solidFill>
                <a:schemeClr val="accent4">
                  <a:lumMod val="75000"/>
                </a:schemeClr>
              </a:solidFill>
              <a:latin typeface="Rubik"/>
              <a:ea typeface="Rubik"/>
              <a:cs typeface="Rubik"/>
              <a:sym typeface="Rubik"/>
            </a:endParaRPr>
          </a:p>
        </p:txBody>
      </p:sp>
      <p:sp>
        <p:nvSpPr>
          <p:cNvPr id="6" name="Google Shape;58;p1">
            <a:extLst>
              <a:ext uri="{FF2B5EF4-FFF2-40B4-BE49-F238E27FC236}">
                <a16:creationId xmlns:a16="http://schemas.microsoft.com/office/drawing/2014/main" id="{55362306-EF9D-B44A-8502-7E2624DC30C9}"/>
              </a:ext>
            </a:extLst>
          </p:cNvPr>
          <p:cNvSpPr/>
          <p:nvPr/>
        </p:nvSpPr>
        <p:spPr>
          <a:xfrm>
            <a:off x="6406234" y="4889375"/>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42F674B1-41F3-39D6-0317-434C3092C7CF}"/>
              </a:ext>
            </a:extLst>
          </p:cNvPr>
          <p:cNvSpPr txBox="1"/>
          <p:nvPr/>
        </p:nvSpPr>
        <p:spPr>
          <a:xfrm>
            <a:off x="917978" y="1673096"/>
            <a:ext cx="4753687" cy="3016210"/>
          </a:xfrm>
          <a:prstGeom prst="rect">
            <a:avLst/>
          </a:prstGeom>
          <a:noFill/>
        </p:spPr>
        <p:txBody>
          <a:bodyPr wrap="square">
            <a:spAutoFit/>
          </a:bodyPr>
          <a:lstStyle/>
          <a:p>
            <a:pPr algn="just"/>
            <a:r>
              <a:rPr lang="en-US" sz="1000" b="1" dirty="0">
                <a:solidFill>
                  <a:schemeClr val="accent1">
                    <a:lumMod val="50000"/>
                  </a:schemeClr>
                </a:solidFill>
              </a:rPr>
              <a:t>Suggestions that I can give to increase sales are,</a:t>
            </a:r>
          </a:p>
          <a:p>
            <a:pPr algn="just"/>
            <a:r>
              <a:rPr lang="en-US" sz="1000" b="1" dirty="0">
                <a:solidFill>
                  <a:schemeClr val="accent4">
                    <a:lumMod val="75000"/>
                  </a:schemeClr>
                </a:solidFill>
              </a:rPr>
              <a:t>1. Conduct clear market research</a:t>
            </a:r>
          </a:p>
          <a:p>
            <a:pPr algn="just"/>
            <a:r>
              <a:rPr lang="en-US" sz="1000" b="1" dirty="0">
                <a:solidFill>
                  <a:schemeClr val="accent4">
                    <a:lumMod val="75000"/>
                  </a:schemeClr>
                </a:solidFill>
              </a:rPr>
              <a:t>2. Improve product quality</a:t>
            </a:r>
          </a:p>
          <a:p>
            <a:pPr algn="just"/>
            <a:r>
              <a:rPr lang="en-US" sz="1000" b="1" dirty="0">
                <a:solidFill>
                  <a:schemeClr val="accent4">
                    <a:lumMod val="75000"/>
                  </a:schemeClr>
                </a:solidFill>
              </a:rPr>
              <a:t>3. Improve customer service</a:t>
            </a:r>
          </a:p>
          <a:p>
            <a:pPr algn="just"/>
            <a:r>
              <a:rPr lang="en-US" sz="1000" b="1" dirty="0">
                <a:solidFill>
                  <a:schemeClr val="accent4">
                    <a:lumMod val="75000"/>
                  </a:schemeClr>
                </a:solidFill>
              </a:rPr>
              <a:t>4. Expand the target market</a:t>
            </a:r>
          </a:p>
          <a:p>
            <a:pPr algn="just"/>
            <a:r>
              <a:rPr lang="en-US" sz="1000" b="1" dirty="0">
                <a:solidFill>
                  <a:schemeClr val="accent4">
                    <a:lumMod val="75000"/>
                  </a:schemeClr>
                </a:solidFill>
              </a:rPr>
              <a:t>5. Hold attractive promotions</a:t>
            </a:r>
          </a:p>
          <a:p>
            <a:pPr algn="just"/>
            <a:r>
              <a:rPr lang="en-US" sz="1000" b="1" dirty="0">
                <a:solidFill>
                  <a:schemeClr val="accent4">
                    <a:lumMod val="75000"/>
                  </a:schemeClr>
                </a:solidFill>
              </a:rPr>
              <a:t>6. Updates on technological developments</a:t>
            </a:r>
          </a:p>
          <a:p>
            <a:pPr algn="just"/>
            <a:r>
              <a:rPr lang="en-US" sz="1000" b="1" dirty="0">
                <a:solidFill>
                  <a:schemeClr val="accent4">
                    <a:lumMod val="75000"/>
                  </a:schemeClr>
                </a:solidFill>
              </a:rPr>
              <a:t>7. Get testimonials and reviews</a:t>
            </a:r>
          </a:p>
          <a:p>
            <a:pPr algn="just"/>
            <a:r>
              <a:rPr lang="en-US" sz="1000" b="1" dirty="0">
                <a:solidFill>
                  <a:schemeClr val="accent4">
                    <a:lumMod val="75000"/>
                  </a:schemeClr>
                </a:solidFill>
              </a:rPr>
              <a:t>8. Dare to innovate</a:t>
            </a:r>
          </a:p>
          <a:p>
            <a:pPr algn="just"/>
            <a:r>
              <a:rPr lang="en-US" sz="1000" b="1" dirty="0">
                <a:solidFill>
                  <a:schemeClr val="accent4">
                    <a:lumMod val="75000"/>
                  </a:schemeClr>
                </a:solidFill>
              </a:rPr>
              <a:t>9. Update trend developments</a:t>
            </a:r>
          </a:p>
          <a:p>
            <a:pPr algn="just"/>
            <a:r>
              <a:rPr lang="en-US" sz="1000" b="1" dirty="0">
                <a:solidFill>
                  <a:schemeClr val="accent4">
                    <a:lumMod val="75000"/>
                  </a:schemeClr>
                </a:solidFill>
              </a:rPr>
              <a:t>10. Do effective marketing</a:t>
            </a:r>
          </a:p>
          <a:p>
            <a:pPr algn="just"/>
            <a:endParaRPr lang="en-US" sz="1000" b="1" dirty="0">
              <a:solidFill>
                <a:schemeClr val="accent4">
                  <a:lumMod val="75000"/>
                </a:schemeClr>
              </a:solidFill>
            </a:endParaRPr>
          </a:p>
          <a:p>
            <a:pPr algn="just"/>
            <a:r>
              <a:rPr lang="en-US" sz="1000" b="1" dirty="0">
                <a:solidFill>
                  <a:schemeClr val="accent4">
                    <a:lumMod val="75000"/>
                  </a:schemeClr>
                </a:solidFill>
              </a:rPr>
              <a:t>We can also take advantage of great opportunities if we look at the income, profits and total transactions in West Java province. Because West Java Province is the province that has the largest Income, Profits and Total Transactions in Indonesia. We can focus on efforts that can increase sales, such as the 10 points above, to focus sales and product specialization in West Java province. So that the product can sell well and experience a significant upward trend.</a:t>
            </a:r>
          </a:p>
        </p:txBody>
      </p:sp>
      <p:sp>
        <p:nvSpPr>
          <p:cNvPr id="11" name="Google Shape;58;p1">
            <a:extLst>
              <a:ext uri="{FF2B5EF4-FFF2-40B4-BE49-F238E27FC236}">
                <a16:creationId xmlns:a16="http://schemas.microsoft.com/office/drawing/2014/main" id="{72147D7F-97D5-98D2-C9B7-DE48FFBB5CC3}"/>
              </a:ext>
            </a:extLst>
          </p:cNvPr>
          <p:cNvSpPr/>
          <p:nvPr/>
        </p:nvSpPr>
        <p:spPr>
          <a:xfrm>
            <a:off x="5800465" y="1652923"/>
            <a:ext cx="2077252" cy="190812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58;p1">
            <a:extLst>
              <a:ext uri="{FF2B5EF4-FFF2-40B4-BE49-F238E27FC236}">
                <a16:creationId xmlns:a16="http://schemas.microsoft.com/office/drawing/2014/main" id="{E1BD77EA-700A-2499-BCE3-247588DAB6D3}"/>
              </a:ext>
            </a:extLst>
          </p:cNvPr>
          <p:cNvSpPr/>
          <p:nvPr/>
        </p:nvSpPr>
        <p:spPr>
          <a:xfrm>
            <a:off x="6259643" y="1886318"/>
            <a:ext cx="1900192" cy="1908124"/>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40BF103B-9DC9-9470-7087-ABBF26885C7A}"/>
              </a:ext>
            </a:extLst>
          </p:cNvPr>
          <p:cNvPicPr>
            <a:picLocks noChangeAspect="1"/>
          </p:cNvPicPr>
          <p:nvPr/>
        </p:nvPicPr>
        <p:blipFill>
          <a:blip r:embed="rId6"/>
          <a:stretch>
            <a:fillRect/>
          </a:stretch>
        </p:blipFill>
        <p:spPr>
          <a:xfrm>
            <a:off x="5975439" y="1731013"/>
            <a:ext cx="2009422" cy="1908124"/>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423724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339667" y="4411133"/>
            <a:ext cx="1109305" cy="11292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6491938" y="1046272"/>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512001" y="4842752"/>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3482774" y="383152"/>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303775"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91864" y="407793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58;p1">
            <a:extLst>
              <a:ext uri="{FF2B5EF4-FFF2-40B4-BE49-F238E27FC236}">
                <a16:creationId xmlns:a16="http://schemas.microsoft.com/office/drawing/2014/main" id="{EAA791B3-750C-E050-0EDB-957775E54086}"/>
              </a:ext>
            </a:extLst>
          </p:cNvPr>
          <p:cNvSpPr/>
          <p:nvPr/>
        </p:nvSpPr>
        <p:spPr>
          <a:xfrm>
            <a:off x="8821774" y="1473824"/>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58;p1">
            <a:extLst>
              <a:ext uri="{FF2B5EF4-FFF2-40B4-BE49-F238E27FC236}">
                <a16:creationId xmlns:a16="http://schemas.microsoft.com/office/drawing/2014/main" id="{4A90473B-A0D0-DBC0-C9FB-B4DD4D763594}"/>
              </a:ext>
            </a:extLst>
          </p:cNvPr>
          <p:cNvSpPr/>
          <p:nvPr/>
        </p:nvSpPr>
        <p:spPr>
          <a:xfrm>
            <a:off x="7778370" y="345753"/>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 name="Google Shape;58;p1">
            <a:extLst>
              <a:ext uri="{FF2B5EF4-FFF2-40B4-BE49-F238E27FC236}">
                <a16:creationId xmlns:a16="http://schemas.microsoft.com/office/drawing/2014/main" id="{55362306-EF9D-B44A-8502-7E2624DC30C9}"/>
              </a:ext>
            </a:extLst>
          </p:cNvPr>
          <p:cNvSpPr/>
          <p:nvPr/>
        </p:nvSpPr>
        <p:spPr>
          <a:xfrm>
            <a:off x="6406234" y="4889375"/>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 name="Google Shape;102;p4">
            <a:extLst>
              <a:ext uri="{FF2B5EF4-FFF2-40B4-BE49-F238E27FC236}">
                <a16:creationId xmlns:a16="http://schemas.microsoft.com/office/drawing/2014/main" id="{10EE34A2-5730-FE0F-2688-8A0F2DE638AE}"/>
              </a:ext>
            </a:extLst>
          </p:cNvPr>
          <p:cNvSpPr txBox="1"/>
          <p:nvPr/>
        </p:nvSpPr>
        <p:spPr>
          <a:xfrm>
            <a:off x="2522044" y="2333336"/>
            <a:ext cx="4098562" cy="923299"/>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4800" b="1" dirty="0">
                <a:solidFill>
                  <a:schemeClr val="accent1">
                    <a:lumMod val="50000"/>
                  </a:schemeClr>
                </a:solidFill>
                <a:latin typeface="Rubik"/>
                <a:ea typeface="Rubik"/>
                <a:cs typeface="Rubik"/>
                <a:sym typeface="Rubik"/>
              </a:rPr>
              <a:t>THANK </a:t>
            </a:r>
            <a:r>
              <a:rPr lang="en-US" sz="4800" b="1" dirty="0">
                <a:solidFill>
                  <a:schemeClr val="accent4">
                    <a:lumMod val="75000"/>
                  </a:schemeClr>
                </a:solidFill>
                <a:latin typeface="Rubik"/>
                <a:ea typeface="Rubik"/>
                <a:cs typeface="Rubik"/>
                <a:sym typeface="Rubik"/>
              </a:rPr>
              <a:t>YOU</a:t>
            </a:r>
            <a:endParaRPr sz="4800" b="1" i="0" u="none" strike="noStrike" cap="none" dirty="0">
              <a:solidFill>
                <a:schemeClr val="accent4">
                  <a:lumMod val="75000"/>
                </a:schemeClr>
              </a:solidFill>
              <a:latin typeface="Rubik"/>
              <a:ea typeface="Rubik"/>
              <a:cs typeface="Rubik"/>
              <a:sym typeface="Rubik"/>
            </a:endParaRPr>
          </a:p>
        </p:txBody>
      </p:sp>
      <p:sp>
        <p:nvSpPr>
          <p:cNvPr id="4" name="Google Shape;58;p1">
            <a:extLst>
              <a:ext uri="{FF2B5EF4-FFF2-40B4-BE49-F238E27FC236}">
                <a16:creationId xmlns:a16="http://schemas.microsoft.com/office/drawing/2014/main" id="{B55199C9-7A12-BC14-20A9-EC22BFC6E04B}"/>
              </a:ext>
            </a:extLst>
          </p:cNvPr>
          <p:cNvSpPr/>
          <p:nvPr/>
        </p:nvSpPr>
        <p:spPr>
          <a:xfrm>
            <a:off x="1583748" y="4157133"/>
            <a:ext cx="452510" cy="430735"/>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 name="Google Shape;58;p1">
            <a:extLst>
              <a:ext uri="{FF2B5EF4-FFF2-40B4-BE49-F238E27FC236}">
                <a16:creationId xmlns:a16="http://schemas.microsoft.com/office/drawing/2014/main" id="{F49AA020-D88D-640C-3C8B-D5CCE110B3E7}"/>
              </a:ext>
            </a:extLst>
          </p:cNvPr>
          <p:cNvSpPr/>
          <p:nvPr/>
        </p:nvSpPr>
        <p:spPr>
          <a:xfrm>
            <a:off x="1133670" y="1511874"/>
            <a:ext cx="576598" cy="47755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58;p1">
            <a:extLst>
              <a:ext uri="{FF2B5EF4-FFF2-40B4-BE49-F238E27FC236}">
                <a16:creationId xmlns:a16="http://schemas.microsoft.com/office/drawing/2014/main" id="{583C125B-7689-C255-56BA-AA062FB92C78}"/>
              </a:ext>
            </a:extLst>
          </p:cNvPr>
          <p:cNvSpPr/>
          <p:nvPr/>
        </p:nvSpPr>
        <p:spPr>
          <a:xfrm>
            <a:off x="8007685" y="3451399"/>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2508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oogle Shape;54;p1">
            <a:extLst>
              <a:ext uri="{FF2B5EF4-FFF2-40B4-BE49-F238E27FC236}">
                <a16:creationId xmlns:a16="http://schemas.microsoft.com/office/drawing/2014/main" id="{B67ACA72-1275-1617-5973-40837FFD2A2E}"/>
              </a:ext>
            </a:extLst>
          </p:cNvPr>
          <p:cNvPicPr preferRelativeResize="0"/>
          <p:nvPr/>
        </p:nvPicPr>
        <p:blipFill rotWithShape="1">
          <a:blip r:embed="rId3">
            <a:alphaModFix amt="10000"/>
          </a:blip>
          <a:srcRect/>
          <a:stretch/>
        </p:blipFill>
        <p:spPr>
          <a:xfrm>
            <a:off x="-1" y="4952"/>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6374624" y="4715363"/>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728482" y="3629614"/>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80;p3">
            <a:extLst>
              <a:ext uri="{FF2B5EF4-FFF2-40B4-BE49-F238E27FC236}">
                <a16:creationId xmlns:a16="http://schemas.microsoft.com/office/drawing/2014/main" id="{5C7BBF0C-C175-1487-6F59-2338D10D034F}"/>
              </a:ext>
            </a:extLst>
          </p:cNvPr>
          <p:cNvSpPr txBox="1"/>
          <p:nvPr/>
        </p:nvSpPr>
        <p:spPr>
          <a:xfrm>
            <a:off x="2019982" y="1891845"/>
            <a:ext cx="6471588" cy="73863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1200" b="1" dirty="0">
                <a:solidFill>
                  <a:schemeClr val="accent1">
                    <a:lumMod val="50000"/>
                  </a:schemeClr>
                </a:solidFill>
                <a:latin typeface="+mj-lt"/>
                <a:ea typeface="Rubik Medium"/>
                <a:cs typeface="Rubik Medium"/>
                <a:sym typeface="Rubik Medium"/>
              </a:rPr>
              <a:t>1. Folder Results Link:</a:t>
            </a:r>
            <a:r>
              <a:rPr lang="en-US" sz="1200" dirty="0">
                <a:solidFill>
                  <a:schemeClr val="accent1">
                    <a:lumMod val="50000"/>
                  </a:schemeClr>
                </a:solidFill>
                <a:latin typeface="+mj-lt"/>
                <a:ea typeface="Rubik Medium"/>
                <a:cs typeface="Rubik Medium"/>
                <a:sym typeface="Rubik Medium"/>
              </a:rPr>
              <a:t> </a:t>
            </a:r>
            <a:r>
              <a:rPr lang="en-US" sz="1200" dirty="0">
                <a:solidFill>
                  <a:schemeClr val="accent4">
                    <a:lumMod val="75000"/>
                  </a:schemeClr>
                </a:solidFill>
                <a:latin typeface="+mj-lt"/>
                <a:ea typeface="Rubik Medium"/>
                <a:cs typeface="Rubik Medium"/>
                <a:sym typeface="Rubik Medium"/>
              </a:rPr>
              <a:t>https://drive.google.com/drive/folders/1bayIlqfnavlK3ZiX8eqQpTe7sBOg7YSC?usp=sharing </a:t>
            </a:r>
            <a:endParaRPr sz="1200" u="none" strike="noStrike" cap="none" dirty="0">
              <a:solidFill>
                <a:schemeClr val="accent4">
                  <a:lumMod val="75000"/>
                </a:schemeClr>
              </a:solidFill>
              <a:latin typeface="+mj-lt"/>
              <a:ea typeface="Rubik Medium"/>
              <a:cs typeface="Rubik Medium"/>
              <a:sym typeface="Rubik Medium"/>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4516938" y="38315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55036" y="4715363"/>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02;p4">
            <a:extLst>
              <a:ext uri="{FF2B5EF4-FFF2-40B4-BE49-F238E27FC236}">
                <a16:creationId xmlns:a16="http://schemas.microsoft.com/office/drawing/2014/main" id="{B58EC2E4-62D6-4365-EABC-EFB62C1702E9}"/>
              </a:ext>
            </a:extLst>
          </p:cNvPr>
          <p:cNvSpPr txBox="1"/>
          <p:nvPr/>
        </p:nvSpPr>
        <p:spPr>
          <a:xfrm>
            <a:off x="435805" y="1082186"/>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solidFill>
                  <a:schemeClr val="accent1">
                    <a:lumMod val="50000"/>
                  </a:schemeClr>
                </a:solidFill>
                <a:latin typeface="Rubik"/>
                <a:ea typeface="Rubik"/>
                <a:cs typeface="Rubik"/>
                <a:sym typeface="Rubik"/>
              </a:rPr>
              <a:t>Final </a:t>
            </a:r>
            <a:r>
              <a:rPr lang="en" sz="3000" b="1" dirty="0">
                <a:solidFill>
                  <a:schemeClr val="accent4">
                    <a:lumMod val="75000"/>
                  </a:schemeClr>
                </a:solidFill>
                <a:latin typeface="Rubik"/>
                <a:ea typeface="Rubik"/>
                <a:cs typeface="Rubik"/>
                <a:sym typeface="Rubik"/>
              </a:rPr>
              <a:t>Assignment Link</a:t>
            </a:r>
            <a:endParaRPr sz="3000" b="1" i="0" u="none" strike="noStrike" cap="none" dirty="0">
              <a:solidFill>
                <a:schemeClr val="accent4">
                  <a:lumMod val="75000"/>
                </a:schemeClr>
              </a:solidFill>
              <a:latin typeface="Rubik"/>
              <a:ea typeface="Rubik"/>
              <a:cs typeface="Rubik"/>
              <a:sym typeface="Rubik"/>
            </a:endParaRPr>
          </a:p>
        </p:txBody>
      </p:sp>
      <p:pic>
        <p:nvPicPr>
          <p:cNvPr id="12" name="Picture 2" descr="Free Folder SVG, PNG Icon, Symbol. Download Image.">
            <a:extLst>
              <a:ext uri="{FF2B5EF4-FFF2-40B4-BE49-F238E27FC236}">
                <a16:creationId xmlns:a16="http://schemas.microsoft.com/office/drawing/2014/main" id="{F9767E81-FD62-1817-F1AF-CFDC53BF7132}"/>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6613" y="1746665"/>
            <a:ext cx="899687" cy="8996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D083C192-9DE3-20B7-BA86-8ADE7BEAF961}"/>
              </a:ext>
            </a:extLst>
          </p:cNvPr>
          <p:cNvPicPr>
            <a:picLocks noChangeAspect="1"/>
          </p:cNvPicPr>
          <p:nvPr/>
        </p:nvPicPr>
        <p:blipFill>
          <a:blip r:embed="rId7">
            <a:duotone>
              <a:schemeClr val="accent4">
                <a:shade val="45000"/>
                <a:satMod val="135000"/>
              </a:schemeClr>
              <a:prstClr val="white"/>
            </a:duotone>
          </a:blip>
          <a:stretch>
            <a:fillRect/>
          </a:stretch>
        </p:blipFill>
        <p:spPr>
          <a:xfrm>
            <a:off x="525179" y="2244870"/>
            <a:ext cx="1758174" cy="1758174"/>
          </a:xfrm>
          <a:prstGeom prst="rect">
            <a:avLst/>
          </a:prstGeom>
        </p:spPr>
      </p:pic>
      <p:sp>
        <p:nvSpPr>
          <p:cNvPr id="27" name="Google Shape;80;p3">
            <a:extLst>
              <a:ext uri="{FF2B5EF4-FFF2-40B4-BE49-F238E27FC236}">
                <a16:creationId xmlns:a16="http://schemas.microsoft.com/office/drawing/2014/main" id="{0F603414-5B70-EA35-FE3C-BF2B05684A31}"/>
              </a:ext>
            </a:extLst>
          </p:cNvPr>
          <p:cNvSpPr txBox="1"/>
          <p:nvPr/>
        </p:nvSpPr>
        <p:spPr>
          <a:xfrm>
            <a:off x="2019982" y="2836065"/>
            <a:ext cx="6471588" cy="1015632"/>
          </a:xfrm>
          <a:prstGeom prst="rect">
            <a:avLst/>
          </a:prstGeom>
          <a:noFill/>
          <a:ln>
            <a:noFill/>
          </a:ln>
        </p:spPr>
        <p:txBody>
          <a:bodyPr spcFirstLastPara="1" wrap="square" lIns="91425" tIns="91425" rIns="91425" bIns="91425" anchor="t" anchorCtr="0">
            <a:spAutoFit/>
          </a:bodyPr>
          <a:lstStyle/>
          <a:p>
            <a:pPr>
              <a:lnSpc>
                <a:spcPct val="150000"/>
              </a:lnSpc>
              <a:buSzPts val="2000"/>
            </a:pPr>
            <a:r>
              <a:rPr lang="en-US" sz="1200" b="1" dirty="0">
                <a:solidFill>
                  <a:schemeClr val="accent1">
                    <a:lumMod val="50000"/>
                  </a:schemeClr>
                </a:solidFill>
                <a:latin typeface="+mj-lt"/>
                <a:ea typeface="Rubik Medium"/>
                <a:cs typeface="Rubik Medium"/>
                <a:sym typeface="Rubik Medium"/>
              </a:rPr>
              <a:t>2. Link to Video Presentation of Work Results:</a:t>
            </a:r>
            <a:r>
              <a:rPr lang="en-US" sz="1200" dirty="0">
                <a:solidFill>
                  <a:schemeClr val="accent1">
                    <a:lumMod val="50000"/>
                  </a:schemeClr>
                </a:solidFill>
                <a:latin typeface="+mj-lt"/>
                <a:ea typeface="Rubik Medium"/>
                <a:cs typeface="Rubik Medium"/>
                <a:sym typeface="Rubik Medium"/>
              </a:rPr>
              <a:t> </a:t>
            </a:r>
            <a:r>
              <a:rPr lang="en-US" sz="1200" dirty="0">
                <a:solidFill>
                  <a:schemeClr val="accent4">
                    <a:lumMod val="75000"/>
                  </a:schemeClr>
                </a:solidFill>
                <a:latin typeface="+mj-lt"/>
                <a:ea typeface="Rubik"/>
                <a:cs typeface="Rubik"/>
                <a:sym typeface="Rubik"/>
              </a:rPr>
              <a:t>https://drive.google.com/drive/folders/1nbhvt2c-Ac6yOEFmgOetc2yw3jrCHku1?usp=sharing</a:t>
            </a:r>
          </a:p>
          <a:p>
            <a:pPr marL="0" marR="0" lvl="0" indent="0" algn="l" rtl="0">
              <a:lnSpc>
                <a:spcPct val="150000"/>
              </a:lnSpc>
              <a:spcBef>
                <a:spcPts val="0"/>
              </a:spcBef>
              <a:spcAft>
                <a:spcPts val="0"/>
              </a:spcAft>
              <a:buClr>
                <a:srgbClr val="000000"/>
              </a:buClr>
              <a:buSzPts val="2000"/>
              <a:buFont typeface="Arial"/>
              <a:buNone/>
            </a:pPr>
            <a:r>
              <a:rPr lang="en-US" sz="1200" dirty="0">
                <a:solidFill>
                  <a:schemeClr val="accent4">
                    <a:lumMod val="75000"/>
                  </a:schemeClr>
                </a:solidFill>
                <a:latin typeface="+mj-lt"/>
                <a:ea typeface="Rubik Medium"/>
                <a:cs typeface="Rubik Medium"/>
                <a:sym typeface="Rubik Medium"/>
              </a:rPr>
              <a:t> </a:t>
            </a:r>
            <a:endParaRPr lang="en-US" sz="1200" u="none" strike="noStrike" cap="none" dirty="0">
              <a:solidFill>
                <a:schemeClr val="accent4">
                  <a:lumMod val="75000"/>
                </a:schemeClr>
              </a:solidFill>
              <a:latin typeface="+mj-lt"/>
              <a:ea typeface="Rubik Medium"/>
              <a:cs typeface="Rubik Medium"/>
              <a:sym typeface="Rubik Medium"/>
            </a:endParaRPr>
          </a:p>
        </p:txBody>
      </p:sp>
      <p:pic>
        <p:nvPicPr>
          <p:cNvPr id="30" name="Picture 29">
            <a:extLst>
              <a:ext uri="{FF2B5EF4-FFF2-40B4-BE49-F238E27FC236}">
                <a16:creationId xmlns:a16="http://schemas.microsoft.com/office/drawing/2014/main" id="{CF9C4554-AE0E-0835-9DC6-B9389013B759}"/>
              </a:ext>
            </a:extLst>
          </p:cNvPr>
          <p:cNvPicPr>
            <a:picLocks noChangeAspect="1"/>
          </p:cNvPicPr>
          <p:nvPr/>
        </p:nvPicPr>
        <p:blipFill>
          <a:blip r:embed="rId8">
            <a:duotone>
              <a:schemeClr val="accent3">
                <a:shade val="45000"/>
                <a:satMod val="135000"/>
              </a:schemeClr>
              <a:prstClr val="white"/>
            </a:duotone>
          </a:blip>
          <a:stretch>
            <a:fillRect/>
          </a:stretch>
        </p:blipFill>
        <p:spPr>
          <a:xfrm>
            <a:off x="789373" y="3527219"/>
            <a:ext cx="1300659" cy="1300659"/>
          </a:xfrm>
          <a:prstGeom prst="rect">
            <a:avLst/>
          </a:prstGeom>
        </p:spPr>
      </p:pic>
      <p:sp>
        <p:nvSpPr>
          <p:cNvPr id="31" name="Google Shape;80;p3">
            <a:extLst>
              <a:ext uri="{FF2B5EF4-FFF2-40B4-BE49-F238E27FC236}">
                <a16:creationId xmlns:a16="http://schemas.microsoft.com/office/drawing/2014/main" id="{F11B8173-5502-FD12-3D30-C2F44E3DE97E}"/>
              </a:ext>
            </a:extLst>
          </p:cNvPr>
          <p:cNvSpPr txBox="1"/>
          <p:nvPr/>
        </p:nvSpPr>
        <p:spPr>
          <a:xfrm>
            <a:off x="2040325" y="3776032"/>
            <a:ext cx="6578495" cy="1015632"/>
          </a:xfrm>
          <a:prstGeom prst="rect">
            <a:avLst/>
          </a:prstGeom>
          <a:noFill/>
          <a:ln>
            <a:noFill/>
          </a:ln>
        </p:spPr>
        <p:txBody>
          <a:bodyPr spcFirstLastPara="1" wrap="square" lIns="91425" tIns="91425" rIns="91425" bIns="91425" anchor="t" anchorCtr="0">
            <a:spAutoFit/>
          </a:bodyPr>
          <a:lstStyle/>
          <a:p>
            <a:pPr>
              <a:lnSpc>
                <a:spcPct val="150000"/>
              </a:lnSpc>
              <a:buSzPts val="2000"/>
            </a:pPr>
            <a:r>
              <a:rPr lang="en-US" sz="1200" b="1" dirty="0">
                <a:solidFill>
                  <a:schemeClr val="accent1">
                    <a:lumMod val="50000"/>
                  </a:schemeClr>
                </a:solidFill>
                <a:latin typeface="+mj-lt"/>
                <a:ea typeface="Rubik Medium"/>
                <a:cs typeface="Rubik Medium"/>
                <a:sym typeface="Rubik Medium"/>
              </a:rPr>
              <a:t>3. </a:t>
            </a:r>
            <a:r>
              <a:rPr lang="en-US" sz="1200" b="1" dirty="0" err="1">
                <a:solidFill>
                  <a:schemeClr val="accent1">
                    <a:lumMod val="50000"/>
                  </a:schemeClr>
                </a:solidFill>
                <a:latin typeface="+mj-lt"/>
                <a:ea typeface="Rubik Medium"/>
                <a:cs typeface="Rubik Medium"/>
                <a:sym typeface="Rubik Medium"/>
              </a:rPr>
              <a:t>Github</a:t>
            </a:r>
            <a:r>
              <a:rPr lang="en-US" sz="1200" b="1" dirty="0">
                <a:solidFill>
                  <a:schemeClr val="accent1">
                    <a:lumMod val="50000"/>
                  </a:schemeClr>
                </a:solidFill>
                <a:latin typeface="+mj-lt"/>
                <a:ea typeface="Rubik Medium"/>
                <a:cs typeface="Rubik Medium"/>
                <a:sym typeface="Rubik Medium"/>
              </a:rPr>
              <a:t> Link for Work Results:</a:t>
            </a:r>
            <a:r>
              <a:rPr lang="en-US" sz="1200" dirty="0">
                <a:solidFill>
                  <a:schemeClr val="accent1">
                    <a:lumMod val="50000"/>
                  </a:schemeClr>
                </a:solidFill>
                <a:latin typeface="+mj-lt"/>
                <a:ea typeface="Rubik Medium"/>
                <a:cs typeface="Rubik Medium"/>
                <a:sym typeface="Rubik Medium"/>
              </a:rPr>
              <a:t> </a:t>
            </a:r>
            <a:r>
              <a:rPr lang="en-US" sz="1200" dirty="0">
                <a:solidFill>
                  <a:schemeClr val="accent4">
                    <a:lumMod val="75000"/>
                  </a:schemeClr>
                </a:solidFill>
                <a:latin typeface="+mj-lt"/>
                <a:ea typeface="Rubik"/>
                <a:cs typeface="Rubik"/>
                <a:sym typeface="Rubik"/>
              </a:rPr>
              <a:t>https://github.com/sadjiana/Kimia-Farma-Big-Data-Analytics-March-2024-Period-/blob/main/README.md</a:t>
            </a:r>
          </a:p>
          <a:p>
            <a:pPr marL="0" marR="0" lvl="0" indent="0" algn="l" rtl="0">
              <a:lnSpc>
                <a:spcPct val="150000"/>
              </a:lnSpc>
              <a:spcBef>
                <a:spcPts val="0"/>
              </a:spcBef>
              <a:spcAft>
                <a:spcPts val="0"/>
              </a:spcAft>
              <a:buClr>
                <a:srgbClr val="000000"/>
              </a:buClr>
              <a:buSzPts val="2000"/>
              <a:buFont typeface="Arial"/>
              <a:buNone/>
            </a:pPr>
            <a:r>
              <a:rPr lang="en-US" sz="1200" dirty="0">
                <a:solidFill>
                  <a:schemeClr val="accent4">
                    <a:lumMod val="75000"/>
                  </a:schemeClr>
                </a:solidFill>
                <a:latin typeface="+mj-lt"/>
                <a:ea typeface="Rubik Medium"/>
                <a:cs typeface="Rubik Medium"/>
                <a:sym typeface="Rubik Medium"/>
              </a:rPr>
              <a:t> </a:t>
            </a:r>
            <a:endParaRPr lang="en-US" sz="1200" u="none" strike="noStrike" cap="none" dirty="0">
              <a:solidFill>
                <a:schemeClr val="accent4">
                  <a:lumMod val="75000"/>
                </a:schemeClr>
              </a:solidFill>
              <a:latin typeface="+mj-lt"/>
              <a:ea typeface="Rubik Medium"/>
              <a:cs typeface="Rubik Medium"/>
              <a:sym typeface="Rubik Medium"/>
            </a:endParaRPr>
          </a:p>
        </p:txBody>
      </p:sp>
    </p:spTree>
    <p:extLst>
      <p:ext uri="{BB962C8B-B14F-4D97-AF65-F5344CB8AC3E}">
        <p14:creationId xmlns:p14="http://schemas.microsoft.com/office/powerpoint/2010/main" val="507919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7041052" y="3733204"/>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009465" y="3359217"/>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80;p3">
            <a:extLst>
              <a:ext uri="{FF2B5EF4-FFF2-40B4-BE49-F238E27FC236}">
                <a16:creationId xmlns:a16="http://schemas.microsoft.com/office/drawing/2014/main" id="{5C7BBF0C-C175-1487-6F59-2338D10D034F}"/>
              </a:ext>
            </a:extLst>
          </p:cNvPr>
          <p:cNvSpPr txBox="1"/>
          <p:nvPr/>
        </p:nvSpPr>
        <p:spPr>
          <a:xfrm>
            <a:off x="958122" y="3841290"/>
            <a:ext cx="301084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solidFill>
                  <a:schemeClr val="accent1">
                    <a:lumMod val="50000"/>
                  </a:schemeClr>
                </a:solidFill>
                <a:latin typeface="+mj-lt"/>
                <a:ea typeface="Rubik Medium"/>
                <a:cs typeface="Rubik Medium"/>
                <a:sym typeface="Rubik Medium"/>
              </a:rPr>
              <a:t>Padang, West Sumatra</a:t>
            </a:r>
            <a:endParaRPr sz="1200" u="none" strike="noStrike" cap="none" dirty="0">
              <a:solidFill>
                <a:schemeClr val="accent1">
                  <a:lumMod val="50000"/>
                </a:schemeClr>
              </a:solidFill>
              <a:latin typeface="+mj-lt"/>
              <a:ea typeface="Rubik Medium"/>
              <a:cs typeface="Rubik Medium"/>
              <a:sym typeface="Rubik Medium"/>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Google Shape;82;p3">
            <a:extLst>
              <a:ext uri="{FF2B5EF4-FFF2-40B4-BE49-F238E27FC236}">
                <a16:creationId xmlns:a16="http://schemas.microsoft.com/office/drawing/2014/main" id="{4A51AC47-3492-196F-9C0B-7D15E489D8A7}"/>
              </a:ext>
            </a:extLst>
          </p:cNvPr>
          <p:cNvPicPr preferRelativeResize="0"/>
          <p:nvPr/>
        </p:nvPicPr>
        <p:blipFill>
          <a:blip r:embed="rId6">
            <a:alphaModFix/>
            <a:duotone>
              <a:schemeClr val="accent3">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26910" y="3946806"/>
            <a:ext cx="280122" cy="250605"/>
          </a:xfrm>
          <a:prstGeom prst="rect">
            <a:avLst/>
          </a:prstGeom>
          <a:noFill/>
          <a:ln>
            <a:noFill/>
          </a:ln>
        </p:spPr>
      </p:pic>
      <p:pic>
        <p:nvPicPr>
          <p:cNvPr id="3" name="Google Shape;83;p3">
            <a:extLst>
              <a:ext uri="{FF2B5EF4-FFF2-40B4-BE49-F238E27FC236}">
                <a16:creationId xmlns:a16="http://schemas.microsoft.com/office/drawing/2014/main" id="{552F8FF1-F725-13D6-5A81-951F1A56D846}"/>
              </a:ext>
            </a:extLst>
          </p:cNvPr>
          <p:cNvPicPr preferRelativeResize="0"/>
          <p:nvPr/>
        </p:nvPicPr>
        <p:blipFill>
          <a:blip r:embed="rId8">
            <a:alphaModFix/>
            <a:duotone>
              <a:schemeClr val="accent4">
                <a:shade val="45000"/>
                <a:satMod val="135000"/>
              </a:schemeClr>
              <a:prstClr val="white"/>
            </a:duotone>
          </a:blip>
          <a:stretch>
            <a:fillRect/>
          </a:stretch>
        </p:blipFill>
        <p:spPr>
          <a:xfrm>
            <a:off x="635021" y="4311268"/>
            <a:ext cx="261851" cy="212702"/>
          </a:xfrm>
          <a:prstGeom prst="rect">
            <a:avLst/>
          </a:prstGeom>
          <a:noFill/>
          <a:ln>
            <a:noFill/>
          </a:ln>
        </p:spPr>
      </p:pic>
      <p:pic>
        <p:nvPicPr>
          <p:cNvPr id="4" name="Google Shape;81;p3">
            <a:extLst>
              <a:ext uri="{FF2B5EF4-FFF2-40B4-BE49-F238E27FC236}">
                <a16:creationId xmlns:a16="http://schemas.microsoft.com/office/drawing/2014/main" id="{E9700C78-F7CE-DEC2-01B5-BAC92CE5C7A5}"/>
              </a:ext>
            </a:extLst>
          </p:cNvPr>
          <p:cNvPicPr preferRelativeResize="0"/>
          <p:nvPr/>
        </p:nvPicPr>
        <p:blipFill>
          <a:blip r:embed="rId9">
            <a:alphaModFix/>
            <a:duotone>
              <a:schemeClr val="accent1">
                <a:shade val="45000"/>
                <a:satMod val="135000"/>
              </a:schemeClr>
              <a:prstClr val="white"/>
            </a:duotone>
          </a:blip>
          <a:stretch>
            <a:fillRect/>
          </a:stretch>
        </p:blipFill>
        <p:spPr>
          <a:xfrm>
            <a:off x="616750" y="4683760"/>
            <a:ext cx="323646" cy="337651"/>
          </a:xfrm>
          <a:prstGeom prst="rect">
            <a:avLst/>
          </a:prstGeom>
          <a:noFill/>
          <a:ln>
            <a:noFill/>
          </a:ln>
        </p:spPr>
      </p:pic>
      <p:sp>
        <p:nvSpPr>
          <p:cNvPr id="5" name="Google Shape;80;p3">
            <a:extLst>
              <a:ext uri="{FF2B5EF4-FFF2-40B4-BE49-F238E27FC236}">
                <a16:creationId xmlns:a16="http://schemas.microsoft.com/office/drawing/2014/main" id="{0BE00778-FFC2-45C8-830F-BFA1EA6E23C3}"/>
              </a:ext>
            </a:extLst>
          </p:cNvPr>
          <p:cNvSpPr txBox="1"/>
          <p:nvPr/>
        </p:nvSpPr>
        <p:spPr>
          <a:xfrm>
            <a:off x="947962" y="4197411"/>
            <a:ext cx="301084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solidFill>
                  <a:schemeClr val="accent1">
                    <a:lumMod val="50000"/>
                  </a:schemeClr>
                </a:solidFill>
                <a:latin typeface="+mj-lt"/>
                <a:ea typeface="Rubik Medium"/>
                <a:cs typeface="Rubik Medium"/>
                <a:sym typeface="Rubik Medium"/>
              </a:rPr>
              <a:t>fadhilaptanasadjiana@gmail.com</a:t>
            </a:r>
            <a:endParaRPr sz="1200" u="none" strike="noStrike" cap="none" dirty="0">
              <a:solidFill>
                <a:schemeClr val="accent1">
                  <a:lumMod val="50000"/>
                </a:schemeClr>
              </a:solidFill>
              <a:latin typeface="+mj-lt"/>
              <a:ea typeface="Rubik Medium"/>
              <a:cs typeface="Rubik Medium"/>
              <a:sym typeface="Rubik Medium"/>
            </a:endParaRPr>
          </a:p>
        </p:txBody>
      </p:sp>
      <p:sp>
        <p:nvSpPr>
          <p:cNvPr id="6" name="Google Shape;80;p3">
            <a:extLst>
              <a:ext uri="{FF2B5EF4-FFF2-40B4-BE49-F238E27FC236}">
                <a16:creationId xmlns:a16="http://schemas.microsoft.com/office/drawing/2014/main" id="{15018140-72B7-7E78-567A-9A6841FB677E}"/>
              </a:ext>
            </a:extLst>
          </p:cNvPr>
          <p:cNvSpPr txBox="1"/>
          <p:nvPr/>
        </p:nvSpPr>
        <p:spPr>
          <a:xfrm>
            <a:off x="947962" y="4609849"/>
            <a:ext cx="301084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solidFill>
                  <a:schemeClr val="accent1">
                    <a:lumMod val="50000"/>
                  </a:schemeClr>
                </a:solidFill>
                <a:latin typeface="+mj-lt"/>
                <a:ea typeface="Rubik Medium"/>
                <a:cs typeface="Rubik Medium"/>
                <a:sym typeface="Rubik Medium"/>
              </a:rPr>
              <a:t>Fadhil Aptana Sadjiana</a:t>
            </a:r>
            <a:endParaRPr sz="1200" u="none" strike="noStrike" cap="none" dirty="0">
              <a:solidFill>
                <a:schemeClr val="accent1">
                  <a:lumMod val="50000"/>
                </a:schemeClr>
              </a:solidFill>
              <a:latin typeface="+mj-lt"/>
              <a:ea typeface="Rubik Medium"/>
              <a:cs typeface="Rubik Medium"/>
              <a:sym typeface="Rubik Medium"/>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22907" y="1276312"/>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991108" y="1462140"/>
            <a:ext cx="2311680" cy="2228731"/>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3" name="Picture 12">
            <a:extLst>
              <a:ext uri="{FF2B5EF4-FFF2-40B4-BE49-F238E27FC236}">
                <a16:creationId xmlns:a16="http://schemas.microsoft.com/office/drawing/2014/main" id="{34991AB1-0A24-6F75-96C9-64D5726D2347}"/>
              </a:ext>
            </a:extLst>
          </p:cNvPr>
          <p:cNvPicPr>
            <a:picLocks noChangeAspect="1"/>
          </p:cNvPicPr>
          <p:nvPr/>
        </p:nvPicPr>
        <p:blipFill>
          <a:blip r:embed="rId10"/>
          <a:stretch>
            <a:fillRect/>
          </a:stretch>
        </p:blipFill>
        <p:spPr>
          <a:xfrm>
            <a:off x="887193" y="1431711"/>
            <a:ext cx="2151309" cy="2044760"/>
          </a:xfrm>
          <a:prstGeom prst="ellipse">
            <a:avLst/>
          </a:prstGeom>
          <a:ln w="63500" cap="rnd">
            <a:noFill/>
          </a:ln>
          <a:effectLst>
            <a:outerShdw blurRad="381000" dist="292100" dir="5400000" sx="-80000" sy="-18000" rotWithShape="0">
              <a:srgbClr val="000000">
                <a:alpha val="22000"/>
              </a:srgbClr>
            </a:outerShdw>
          </a:effectLst>
        </p:spPr>
      </p:pic>
      <p:sp>
        <p:nvSpPr>
          <p:cNvPr id="23" name="Google Shape;58;p1">
            <a:extLst>
              <a:ext uri="{FF2B5EF4-FFF2-40B4-BE49-F238E27FC236}">
                <a16:creationId xmlns:a16="http://schemas.microsoft.com/office/drawing/2014/main" id="{CE3357A4-2B0A-8B0A-2392-E3B1C3C4C1DF}"/>
              </a:ext>
            </a:extLst>
          </p:cNvPr>
          <p:cNvSpPr/>
          <p:nvPr/>
        </p:nvSpPr>
        <p:spPr>
          <a:xfrm>
            <a:off x="2963619" y="127631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55036" y="4715363"/>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80;p3">
            <a:extLst>
              <a:ext uri="{FF2B5EF4-FFF2-40B4-BE49-F238E27FC236}">
                <a16:creationId xmlns:a16="http://schemas.microsoft.com/office/drawing/2014/main" id="{31C9372C-4C29-45F9-6D6A-A5A0DDDDA80E}"/>
              </a:ext>
            </a:extLst>
          </p:cNvPr>
          <p:cNvSpPr txBox="1"/>
          <p:nvPr/>
        </p:nvSpPr>
        <p:spPr>
          <a:xfrm>
            <a:off x="3685761" y="1440687"/>
            <a:ext cx="4579958" cy="2054378"/>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900" b="1" dirty="0">
                <a:solidFill>
                  <a:schemeClr val="accent1">
                    <a:lumMod val="50000"/>
                  </a:schemeClr>
                </a:solidFill>
                <a:latin typeface="+mj-lt"/>
                <a:ea typeface="Rubik Medium"/>
                <a:cs typeface="Rubik Medium"/>
                <a:sym typeface="Rubik Medium"/>
              </a:rPr>
              <a:t>Hello, let me introduce myself, my name is Fadhil Aptana Sadjiana, I am usually called Fadhil. I come from Andalas University, majoring in economics. I am a fresh graduate. I have several experiences, including, so far I have participated in internships 3 times, the first at the Indonesian Ministry of Education and Culture in the field of Human Resources, then the Indonesian Ministry of Finance in the field of Data Analyst, and now at PT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a:t>
            </a:r>
            <a:r>
              <a:rPr lang="en-US" sz="900" b="1" dirty="0" err="1">
                <a:solidFill>
                  <a:schemeClr val="accent1">
                    <a:lumMod val="50000"/>
                  </a:schemeClr>
                </a:solidFill>
                <a:latin typeface="+mj-lt"/>
                <a:ea typeface="Rubik Medium"/>
                <a:cs typeface="Rubik Medium"/>
                <a:sym typeface="Rubik Medium"/>
              </a:rPr>
              <a:t>Tbk</a:t>
            </a:r>
            <a:r>
              <a:rPr lang="en-US" sz="900" b="1" dirty="0">
                <a:solidFill>
                  <a:schemeClr val="accent1">
                    <a:lumMod val="50000"/>
                  </a:schemeClr>
                </a:solidFill>
                <a:latin typeface="+mj-lt"/>
                <a:ea typeface="Rubik Medium"/>
                <a:cs typeface="Rubik Medium"/>
                <a:sym typeface="Rubik Medium"/>
              </a:rPr>
              <a:t>, as Big Data Analytics. I also joined one of Andalas University's projects, namely the Andalas University Book Project, and I also served as a teaching assistant while I was studying.</a:t>
            </a:r>
            <a:endParaRPr sz="900" b="1" u="none" strike="noStrike" cap="none" dirty="0">
              <a:solidFill>
                <a:schemeClr val="accent1">
                  <a:lumMod val="50000"/>
                </a:schemeClr>
              </a:solidFill>
              <a:latin typeface="+mj-lt"/>
              <a:ea typeface="Rubik Medium"/>
              <a:cs typeface="Rubik Medium"/>
              <a:sym typeface="Rubik Medium"/>
            </a:endParaRPr>
          </a:p>
        </p:txBody>
      </p:sp>
    </p:spTree>
    <p:extLst>
      <p:ext uri="{BB962C8B-B14F-4D97-AF65-F5344CB8AC3E}">
        <p14:creationId xmlns:p14="http://schemas.microsoft.com/office/powerpoint/2010/main" val="4280323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7041052" y="3733204"/>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009465" y="3359217"/>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22907" y="143717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1016509" y="1590805"/>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2963619" y="127631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55036" y="4715363"/>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80;p3">
            <a:extLst>
              <a:ext uri="{FF2B5EF4-FFF2-40B4-BE49-F238E27FC236}">
                <a16:creationId xmlns:a16="http://schemas.microsoft.com/office/drawing/2014/main" id="{31C9372C-4C29-45F9-6D6A-A5A0DDDDA80E}"/>
              </a:ext>
            </a:extLst>
          </p:cNvPr>
          <p:cNvSpPr txBox="1"/>
          <p:nvPr/>
        </p:nvSpPr>
        <p:spPr>
          <a:xfrm>
            <a:off x="3685761" y="1914824"/>
            <a:ext cx="4579958" cy="163888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900" b="1" dirty="0">
                <a:solidFill>
                  <a:schemeClr val="accent1">
                    <a:lumMod val="50000"/>
                  </a:schemeClr>
                </a:solidFill>
                <a:latin typeface="+mj-lt"/>
                <a:ea typeface="Rubik Medium"/>
                <a:cs typeface="Rubik Medium"/>
                <a:sym typeface="Rubik Medium"/>
              </a:rPr>
              <a:t>PT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a:t>
            </a:r>
            <a:r>
              <a:rPr lang="en-US" sz="900" b="1" dirty="0" err="1">
                <a:solidFill>
                  <a:schemeClr val="accent1">
                    <a:lumMod val="50000"/>
                  </a:schemeClr>
                </a:solidFill>
                <a:latin typeface="+mj-lt"/>
                <a:ea typeface="Rubik Medium"/>
                <a:cs typeface="Rubik Medium"/>
                <a:sym typeface="Rubik Medium"/>
              </a:rPr>
              <a:t>Tbk</a:t>
            </a:r>
            <a:r>
              <a:rPr lang="en-US" sz="900" b="1" dirty="0">
                <a:solidFill>
                  <a:schemeClr val="accent1">
                    <a:lumMod val="50000"/>
                  </a:schemeClr>
                </a:solidFill>
                <a:latin typeface="+mj-lt"/>
                <a:ea typeface="Rubik Medium"/>
                <a:cs typeface="Rubik Medium"/>
                <a:sym typeface="Rubik Medium"/>
              </a:rPr>
              <a:t> is a subsidiary of Bio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which does business in the pharmaceutical sector. To support its business activities, by the end of 2020, this company had 12 factories, 1,278 pharmacies, 451 health clinics, 75 clinical laboratories, 10 opticians and 3 beauty clinics spread throughout Indonesia. The company also has 18 retail outlets in Saudi Arabia. Pharmaceutical preparations and medicinal raw materials made by this company have also been exported to India, Malaysia, Maldives, Kenya, Yemen, Hong Kong and the Philippines.</a:t>
            </a:r>
            <a:endParaRPr sz="900" b="1" u="none" strike="noStrike" cap="none" dirty="0">
              <a:solidFill>
                <a:schemeClr val="accent1">
                  <a:lumMod val="50000"/>
                </a:schemeClr>
              </a:solidFill>
              <a:latin typeface="+mj-lt"/>
              <a:ea typeface="Rubik Medium"/>
              <a:cs typeface="Rubik Medium"/>
              <a:sym typeface="Rubik Medium"/>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1744240" y="1292164"/>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solidFill>
                  <a:schemeClr val="accent1">
                    <a:lumMod val="50000"/>
                  </a:schemeClr>
                </a:solidFill>
                <a:latin typeface="Rubik"/>
                <a:ea typeface="Rubik"/>
                <a:cs typeface="Rubik"/>
                <a:sym typeface="Rubik"/>
              </a:rPr>
              <a:t>About</a:t>
            </a:r>
            <a:r>
              <a:rPr lang="en" sz="3000" b="1" dirty="0">
                <a:latin typeface="Rubik"/>
                <a:ea typeface="Rubik"/>
                <a:cs typeface="Rubik"/>
                <a:sym typeface="Rubik"/>
              </a:rPr>
              <a:t> </a:t>
            </a:r>
            <a:r>
              <a:rPr lang="en" sz="3000" b="1" dirty="0">
                <a:solidFill>
                  <a:schemeClr val="accent4">
                    <a:lumMod val="75000"/>
                  </a:schemeClr>
                </a:solidFill>
                <a:latin typeface="Rubik"/>
                <a:ea typeface="Rubik"/>
                <a:cs typeface="Rubik"/>
                <a:sym typeface="Rubik"/>
              </a:rPr>
              <a:t>Company</a:t>
            </a:r>
            <a:endParaRPr sz="3000" b="1" i="0" u="none" strike="noStrike" cap="none" dirty="0">
              <a:solidFill>
                <a:schemeClr val="accent4">
                  <a:lumMod val="75000"/>
                </a:schemeClr>
              </a:solidFill>
              <a:latin typeface="Rubik"/>
              <a:ea typeface="Rubik"/>
              <a:cs typeface="Rubik"/>
              <a:sym typeface="Rubik"/>
            </a:endParaRPr>
          </a:p>
        </p:txBody>
      </p:sp>
      <p:pic>
        <p:nvPicPr>
          <p:cNvPr id="21" name="Picture 20">
            <a:extLst>
              <a:ext uri="{FF2B5EF4-FFF2-40B4-BE49-F238E27FC236}">
                <a16:creationId xmlns:a16="http://schemas.microsoft.com/office/drawing/2014/main" id="{E07CDC7A-216A-4ECA-2511-CD055F163450}"/>
              </a:ext>
            </a:extLst>
          </p:cNvPr>
          <p:cNvPicPr>
            <a:picLocks noChangeAspect="1"/>
          </p:cNvPicPr>
          <p:nvPr/>
        </p:nvPicPr>
        <p:blipFill rotWithShape="1">
          <a:blip r:embed="rId6"/>
          <a:srcRect l="9744" t="249" r="12286" b="-249"/>
          <a:stretch/>
        </p:blipFill>
        <p:spPr>
          <a:xfrm>
            <a:off x="836508" y="1549725"/>
            <a:ext cx="2303745" cy="2118755"/>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5593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7041052" y="3733204"/>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009465" y="3359217"/>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22907" y="143717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1016509" y="1590805"/>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2963619" y="127631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6015619" y="3817269"/>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80;p3">
            <a:extLst>
              <a:ext uri="{FF2B5EF4-FFF2-40B4-BE49-F238E27FC236}">
                <a16:creationId xmlns:a16="http://schemas.microsoft.com/office/drawing/2014/main" id="{31C9372C-4C29-45F9-6D6A-A5A0DDDDA80E}"/>
              </a:ext>
            </a:extLst>
          </p:cNvPr>
          <p:cNvSpPr txBox="1"/>
          <p:nvPr/>
        </p:nvSpPr>
        <p:spPr>
          <a:xfrm>
            <a:off x="3685761" y="1813226"/>
            <a:ext cx="4579958" cy="1846629"/>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900" b="1" dirty="0">
                <a:solidFill>
                  <a:schemeClr val="accent1">
                    <a:lumMod val="50000"/>
                  </a:schemeClr>
                </a:solidFill>
                <a:latin typeface="+mj-lt"/>
                <a:ea typeface="Rubik Medium"/>
                <a:cs typeface="Rubik Medium"/>
                <a:sym typeface="Rubik Medium"/>
              </a:rPr>
              <a:t>The Project Based Internship Program in collaboration with </a:t>
            </a:r>
            <a:r>
              <a:rPr lang="en-US" sz="900" b="1" dirty="0" err="1">
                <a:solidFill>
                  <a:schemeClr val="accent1">
                    <a:lumMod val="50000"/>
                  </a:schemeClr>
                </a:solidFill>
                <a:latin typeface="+mj-lt"/>
                <a:ea typeface="Rubik Medium"/>
                <a:cs typeface="Rubik Medium"/>
                <a:sym typeface="Rubik Medium"/>
              </a:rPr>
              <a:t>Rakamin</a:t>
            </a:r>
            <a:r>
              <a:rPr lang="en-US" sz="900" b="1" dirty="0">
                <a:solidFill>
                  <a:schemeClr val="accent1">
                    <a:lumMod val="50000"/>
                  </a:schemeClr>
                </a:solidFill>
                <a:latin typeface="+mj-lt"/>
                <a:ea typeface="Rubik Medium"/>
                <a:cs typeface="Rubik Medium"/>
                <a:sym typeface="Rubik Medium"/>
              </a:rPr>
              <a:t> Academy and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Big Data Analytics is a self-development and career acceleration program intended to deepen the position of Big Data Analytics in the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company. This program provides access to basic learning in the form of Article Reviews (reading materials) and Company Coaching Videos (video learning) to introduce the competencies and skills that Big Data Analytics must have in companies. The final task that will be created in this program is to create a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Business Performance Analytics Dashboard for 2020-2023.</a:t>
            </a:r>
            <a:endParaRPr sz="900" b="1" u="none" strike="noStrike" cap="none" dirty="0">
              <a:solidFill>
                <a:schemeClr val="accent1">
                  <a:lumMod val="50000"/>
                </a:schemeClr>
              </a:solidFill>
              <a:latin typeface="+mj-lt"/>
              <a:ea typeface="Rubik Medium"/>
              <a:cs typeface="Rubik Medium"/>
              <a:sym typeface="Rubik Medium"/>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1744240" y="1173629"/>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solidFill>
                  <a:schemeClr val="accent1">
                    <a:lumMod val="50000"/>
                  </a:schemeClr>
                </a:solidFill>
                <a:latin typeface="Rubik"/>
                <a:ea typeface="Rubik"/>
                <a:cs typeface="Rubik"/>
                <a:sym typeface="Rubik"/>
              </a:rPr>
              <a:t>Project</a:t>
            </a:r>
            <a:r>
              <a:rPr lang="en" sz="3000" b="1" dirty="0">
                <a:latin typeface="Rubik"/>
                <a:ea typeface="Rubik"/>
                <a:cs typeface="Rubik"/>
                <a:sym typeface="Rubik"/>
              </a:rPr>
              <a:t> </a:t>
            </a:r>
            <a:r>
              <a:rPr lang="en" sz="3000" b="1" dirty="0">
                <a:solidFill>
                  <a:schemeClr val="accent4">
                    <a:lumMod val="75000"/>
                  </a:schemeClr>
                </a:solidFill>
                <a:latin typeface="Rubik"/>
                <a:ea typeface="Rubik"/>
                <a:cs typeface="Rubik"/>
                <a:sym typeface="Rubik"/>
              </a:rPr>
              <a:t>Portofolio</a:t>
            </a:r>
            <a:endParaRPr sz="3000" b="1" i="0" u="none" strike="noStrike" cap="none" dirty="0">
              <a:solidFill>
                <a:schemeClr val="accent4">
                  <a:lumMod val="75000"/>
                </a:schemeClr>
              </a:solidFill>
              <a:latin typeface="Rubik"/>
              <a:ea typeface="Rubik"/>
              <a:cs typeface="Rubik"/>
              <a:sym typeface="Rubik"/>
            </a:endParaRPr>
          </a:p>
        </p:txBody>
      </p:sp>
      <p:sp>
        <p:nvSpPr>
          <p:cNvPr id="2" name="Google Shape;113;g265ee868302_0_99">
            <a:extLst>
              <a:ext uri="{FF2B5EF4-FFF2-40B4-BE49-F238E27FC236}">
                <a16:creationId xmlns:a16="http://schemas.microsoft.com/office/drawing/2014/main" id="{F1C1EE2A-B128-61FA-242A-963AD7E8E25B}"/>
              </a:ext>
            </a:extLst>
          </p:cNvPr>
          <p:cNvSpPr txBox="1"/>
          <p:nvPr/>
        </p:nvSpPr>
        <p:spPr>
          <a:xfrm>
            <a:off x="466740" y="4437198"/>
            <a:ext cx="5016283" cy="6463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solidFill>
                  <a:schemeClr val="accent1">
                    <a:lumMod val="50000"/>
                  </a:schemeClr>
                </a:solidFill>
                <a:latin typeface="Rubik"/>
                <a:ea typeface="Rubik"/>
                <a:cs typeface="Rubik"/>
                <a:sym typeface="Rubik"/>
              </a:rPr>
              <a:t>Project Explanation Video Here!</a:t>
            </a:r>
          </a:p>
          <a:p>
            <a:pPr marL="0" marR="0" lvl="0" indent="0" algn="just" rtl="0">
              <a:lnSpc>
                <a:spcPct val="150000"/>
              </a:lnSpc>
              <a:spcBef>
                <a:spcPts val="0"/>
              </a:spcBef>
              <a:spcAft>
                <a:spcPts val="0"/>
              </a:spcAft>
              <a:buClr>
                <a:schemeClr val="dk1"/>
              </a:buClr>
              <a:buSzPts val="1100"/>
              <a:buFont typeface="Arial"/>
              <a:buNone/>
            </a:pPr>
            <a:r>
              <a:rPr lang="en-US" sz="800" dirty="0">
                <a:solidFill>
                  <a:schemeClr val="accent4">
                    <a:lumMod val="75000"/>
                  </a:schemeClr>
                </a:solidFill>
                <a:latin typeface="+mj-lt"/>
                <a:ea typeface="Rubik"/>
                <a:cs typeface="Rubik"/>
                <a:sym typeface="Rubik"/>
              </a:rPr>
              <a:t>https://drive.google.com/drive/folders/1nbhvt2c-Ac6yOEFmgOetc2yw3jrCHku1?usp=sharing</a:t>
            </a:r>
            <a:endParaRPr sz="800" b="1" dirty="0">
              <a:solidFill>
                <a:schemeClr val="accent4">
                  <a:lumMod val="75000"/>
                </a:schemeClr>
              </a:solidFill>
              <a:latin typeface="Rubik"/>
              <a:ea typeface="Rubik"/>
              <a:cs typeface="Rubik"/>
              <a:sym typeface="Rubik"/>
            </a:endParaRPr>
          </a:p>
        </p:txBody>
      </p:sp>
      <p:pic>
        <p:nvPicPr>
          <p:cNvPr id="4" name="Picture 3">
            <a:extLst>
              <a:ext uri="{FF2B5EF4-FFF2-40B4-BE49-F238E27FC236}">
                <a16:creationId xmlns:a16="http://schemas.microsoft.com/office/drawing/2014/main" id="{7A01D0CB-BDD4-5253-43F2-99F637811282}"/>
              </a:ext>
            </a:extLst>
          </p:cNvPr>
          <p:cNvPicPr>
            <a:picLocks noChangeAspect="1"/>
          </p:cNvPicPr>
          <p:nvPr/>
        </p:nvPicPr>
        <p:blipFill>
          <a:blip r:embed="rId6"/>
          <a:stretch>
            <a:fillRect/>
          </a:stretch>
        </p:blipFill>
        <p:spPr>
          <a:xfrm>
            <a:off x="768582" y="1479533"/>
            <a:ext cx="2358333" cy="2315923"/>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210780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3" name="Google Shape;58;p1">
            <a:extLst>
              <a:ext uri="{FF2B5EF4-FFF2-40B4-BE49-F238E27FC236}">
                <a16:creationId xmlns:a16="http://schemas.microsoft.com/office/drawing/2014/main" id="{DCEB576C-73EA-BDFD-451C-B934E7EC0B1D}"/>
              </a:ext>
            </a:extLst>
          </p:cNvPr>
          <p:cNvSpPr/>
          <p:nvPr/>
        </p:nvSpPr>
        <p:spPr>
          <a:xfrm>
            <a:off x="6917487" y="780320"/>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1"/>
          <p:cNvSpPr/>
          <p:nvPr/>
        </p:nvSpPr>
        <p:spPr>
          <a:xfrm>
            <a:off x="1768827" y="4303442"/>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5806138" y="4713465"/>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1009189" y="3131756"/>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4328210" y="390434"/>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899070" y="215542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5806138" y="1392007"/>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1671981" y="1139125"/>
            <a:ext cx="8463000"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1. Importing Dataset </a:t>
            </a:r>
            <a:r>
              <a:rPr lang="en" sz="1800" b="1" dirty="0">
                <a:solidFill>
                  <a:schemeClr val="accent4">
                    <a:lumMod val="75000"/>
                  </a:schemeClr>
                </a:solidFill>
                <a:latin typeface="Rubik"/>
                <a:ea typeface="Rubik"/>
                <a:cs typeface="Rubik"/>
                <a:sym typeface="Rubik"/>
              </a:rPr>
              <a:t>to BigQuery</a:t>
            </a:r>
            <a:endParaRPr sz="1800" b="1" i="0" u="none" strike="noStrike" cap="none" dirty="0">
              <a:solidFill>
                <a:schemeClr val="accent4">
                  <a:lumMod val="75000"/>
                </a:schemeClr>
              </a:solidFill>
              <a:latin typeface="Rubik"/>
              <a:ea typeface="Rubik"/>
              <a:cs typeface="Rubik"/>
              <a:sym typeface="Rubik"/>
            </a:endParaRPr>
          </a:p>
        </p:txBody>
      </p:sp>
      <p:sp>
        <p:nvSpPr>
          <p:cNvPr id="6" name="TextBox 5">
            <a:extLst>
              <a:ext uri="{FF2B5EF4-FFF2-40B4-BE49-F238E27FC236}">
                <a16:creationId xmlns:a16="http://schemas.microsoft.com/office/drawing/2014/main" id="{7580E2DB-E64C-A6F9-8BFA-1433E00B5566}"/>
              </a:ext>
            </a:extLst>
          </p:cNvPr>
          <p:cNvSpPr txBox="1"/>
          <p:nvPr/>
        </p:nvSpPr>
        <p:spPr>
          <a:xfrm>
            <a:off x="382974" y="1803601"/>
            <a:ext cx="5583264" cy="2308324"/>
          </a:xfrm>
          <a:prstGeom prst="rect">
            <a:avLst/>
          </a:prstGeom>
          <a:noFill/>
        </p:spPr>
        <p:txBody>
          <a:bodyPr wrap="square">
            <a:spAutoFit/>
          </a:bodyPr>
          <a:lstStyle/>
          <a:p>
            <a:r>
              <a:rPr lang="en-US" sz="900" b="1" dirty="0">
                <a:solidFill>
                  <a:schemeClr val="accent1">
                    <a:lumMod val="50000"/>
                  </a:schemeClr>
                </a:solidFill>
              </a:rPr>
              <a:t>Preparation Before Data Processing</a:t>
            </a:r>
          </a:p>
          <a:p>
            <a:r>
              <a:rPr lang="en-US" sz="900" dirty="0">
                <a:solidFill>
                  <a:schemeClr val="accent4">
                    <a:lumMod val="75000"/>
                  </a:schemeClr>
                </a:solidFill>
              </a:rPr>
              <a:t>There are several steps I took before starting data processing. The first step I have to do is prepare the raw data into structured data so that the data is ready to be processed. The steps taken when preparing the data are:</a:t>
            </a:r>
          </a:p>
          <a:p>
            <a:br>
              <a:rPr lang="en-US" sz="900" dirty="0"/>
            </a:br>
            <a:r>
              <a:rPr lang="en-US" sz="900" b="1" dirty="0">
                <a:solidFill>
                  <a:schemeClr val="accent1">
                    <a:lumMod val="50000"/>
                  </a:schemeClr>
                </a:solidFill>
              </a:rPr>
              <a:t>A. Download the data set provided by Kimia </a:t>
            </a:r>
            <a:r>
              <a:rPr lang="en-US" sz="900" b="1" dirty="0" err="1">
                <a:solidFill>
                  <a:schemeClr val="accent1">
                    <a:lumMod val="50000"/>
                  </a:schemeClr>
                </a:solidFill>
              </a:rPr>
              <a:t>Farma</a:t>
            </a:r>
            <a:r>
              <a:rPr lang="en-US" sz="900" b="1" dirty="0">
                <a:solidFill>
                  <a:schemeClr val="accent1">
                    <a:lumMod val="50000"/>
                  </a:schemeClr>
                </a:solidFill>
              </a:rPr>
              <a:t>, the data is as follows:</a:t>
            </a:r>
          </a:p>
          <a:p>
            <a:r>
              <a:rPr lang="en-US" sz="900" dirty="0">
                <a:solidFill>
                  <a:schemeClr val="accent4">
                    <a:lumMod val="75000"/>
                  </a:schemeClr>
                </a:solidFill>
              </a:rPr>
              <a:t>kf_final_transaction.csv</a:t>
            </a:r>
          </a:p>
          <a:p>
            <a:r>
              <a:rPr lang="en-US" sz="900" dirty="0">
                <a:solidFill>
                  <a:schemeClr val="accent4">
                    <a:lumMod val="75000"/>
                  </a:schemeClr>
                </a:solidFill>
              </a:rPr>
              <a:t>kf_inventory.csv</a:t>
            </a:r>
          </a:p>
          <a:p>
            <a:r>
              <a:rPr lang="en-US" sz="900" dirty="0">
                <a:solidFill>
                  <a:schemeClr val="accent4">
                    <a:lumMod val="75000"/>
                  </a:schemeClr>
                </a:solidFill>
              </a:rPr>
              <a:t>kf_kantor_cabang.csv</a:t>
            </a:r>
          </a:p>
          <a:p>
            <a:r>
              <a:rPr lang="en-US" sz="900" dirty="0">
                <a:solidFill>
                  <a:schemeClr val="accent4">
                    <a:lumMod val="75000"/>
                  </a:schemeClr>
                </a:solidFill>
              </a:rPr>
              <a:t>kf_product.csv</a:t>
            </a:r>
          </a:p>
          <a:p>
            <a:br>
              <a:rPr lang="en-US" sz="900" dirty="0"/>
            </a:br>
            <a:r>
              <a:rPr lang="en-US" sz="900" b="1" dirty="0">
                <a:solidFill>
                  <a:schemeClr val="accent1">
                    <a:lumMod val="50000"/>
                  </a:schemeClr>
                </a:solidFill>
              </a:rPr>
              <a:t>B. Create a new project in Google Cloud Platform - </a:t>
            </a:r>
            <a:r>
              <a:rPr lang="en-US" sz="900" b="1" dirty="0" err="1">
                <a:solidFill>
                  <a:schemeClr val="accent1">
                    <a:lumMod val="50000"/>
                  </a:schemeClr>
                </a:solidFill>
              </a:rPr>
              <a:t>BigQuery</a:t>
            </a:r>
            <a:r>
              <a:rPr lang="en-US" sz="900" b="1" dirty="0">
                <a:solidFill>
                  <a:schemeClr val="accent1">
                    <a:lumMod val="50000"/>
                  </a:schemeClr>
                </a:solidFill>
              </a:rPr>
              <a:t> with the existing name conditions</a:t>
            </a:r>
          </a:p>
          <a:p>
            <a:br>
              <a:rPr lang="en-US" sz="900" dirty="0"/>
            </a:br>
            <a:r>
              <a:rPr lang="en-US" sz="900" b="1" dirty="0">
                <a:solidFill>
                  <a:schemeClr val="accent1">
                    <a:lumMod val="50000"/>
                  </a:schemeClr>
                </a:solidFill>
              </a:rPr>
              <a:t>C. Import a dataset from data provided by Kimia </a:t>
            </a:r>
            <a:r>
              <a:rPr lang="en-US" sz="900" b="1" dirty="0" err="1">
                <a:solidFill>
                  <a:schemeClr val="accent1">
                    <a:lumMod val="50000"/>
                  </a:schemeClr>
                </a:solidFill>
              </a:rPr>
              <a:t>Farma</a:t>
            </a:r>
            <a:r>
              <a:rPr lang="en-US" sz="900" dirty="0">
                <a:solidFill>
                  <a:schemeClr val="accent4">
                    <a:lumMod val="75000"/>
                  </a:schemeClr>
                </a:solidFill>
              </a:rPr>
              <a:t>, create a new name for the table uploaded to Google Cloud Platform - </a:t>
            </a:r>
            <a:r>
              <a:rPr lang="en-US" sz="900" dirty="0" err="1">
                <a:solidFill>
                  <a:schemeClr val="accent4">
                    <a:lumMod val="75000"/>
                  </a:schemeClr>
                </a:solidFill>
              </a:rPr>
              <a:t>BigQuery</a:t>
            </a:r>
            <a:r>
              <a:rPr lang="en-US" sz="900" dirty="0">
                <a:solidFill>
                  <a:schemeClr val="accent4">
                    <a:lumMod val="75000"/>
                  </a:schemeClr>
                </a:solidFill>
              </a:rPr>
              <a:t>, and provide auto-detect on the schema to create a new schema display according to the data that was previously imported into the dataset</a:t>
            </a:r>
          </a:p>
        </p:txBody>
      </p:sp>
      <p:pic>
        <p:nvPicPr>
          <p:cNvPr id="13" name="Picture 12">
            <a:extLst>
              <a:ext uri="{FF2B5EF4-FFF2-40B4-BE49-F238E27FC236}">
                <a16:creationId xmlns:a16="http://schemas.microsoft.com/office/drawing/2014/main" id="{AB2BD3F7-722B-FA8B-3B69-BDAB04AAD5F0}"/>
              </a:ext>
            </a:extLst>
          </p:cNvPr>
          <p:cNvPicPr>
            <a:picLocks noChangeAspect="1"/>
          </p:cNvPicPr>
          <p:nvPr/>
        </p:nvPicPr>
        <p:blipFill rotWithShape="1">
          <a:blip r:embed="rId6"/>
          <a:srcRect l="20754" t="12391" r="20848" b="45276"/>
          <a:stretch/>
        </p:blipFill>
        <p:spPr>
          <a:xfrm>
            <a:off x="6086160" y="456912"/>
            <a:ext cx="2725007" cy="1461563"/>
          </a:xfrm>
          <a:prstGeom prst="rect">
            <a:avLst/>
          </a:prstGeom>
          <a:ln>
            <a:noFill/>
          </a:ln>
          <a:effectLst>
            <a:outerShdw blurRad="292100" dist="139700" dir="2700000" algn="tl" rotWithShape="0">
              <a:srgbClr val="333333">
                <a:alpha val="65000"/>
              </a:srgbClr>
            </a:outerShdw>
          </a:effectLst>
        </p:spPr>
      </p:pic>
      <p:sp>
        <p:nvSpPr>
          <p:cNvPr id="32" name="Google Shape;58;p1">
            <a:extLst>
              <a:ext uri="{FF2B5EF4-FFF2-40B4-BE49-F238E27FC236}">
                <a16:creationId xmlns:a16="http://schemas.microsoft.com/office/drawing/2014/main" id="{EAA791B3-750C-E050-0EDB-957775E54086}"/>
              </a:ext>
            </a:extLst>
          </p:cNvPr>
          <p:cNvSpPr/>
          <p:nvPr/>
        </p:nvSpPr>
        <p:spPr>
          <a:xfrm>
            <a:off x="5763695" y="3308309"/>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9" name="Picture 28">
            <a:extLst>
              <a:ext uri="{FF2B5EF4-FFF2-40B4-BE49-F238E27FC236}">
                <a16:creationId xmlns:a16="http://schemas.microsoft.com/office/drawing/2014/main" id="{2EA27F5C-232A-46C9-6745-F9578EFE4A8A}"/>
              </a:ext>
            </a:extLst>
          </p:cNvPr>
          <p:cNvPicPr>
            <a:picLocks noChangeAspect="1"/>
          </p:cNvPicPr>
          <p:nvPr/>
        </p:nvPicPr>
        <p:blipFill rotWithShape="1">
          <a:blip r:embed="rId7"/>
          <a:srcRect t="45849" r="74068" b="7117"/>
          <a:stretch/>
        </p:blipFill>
        <p:spPr>
          <a:xfrm>
            <a:off x="6704993" y="3590248"/>
            <a:ext cx="1487339" cy="1474834"/>
          </a:xfrm>
          <a:prstGeom prst="rect">
            <a:avLst/>
          </a:prstGeom>
          <a:ln>
            <a:noFill/>
          </a:ln>
          <a:effectLst>
            <a:outerShdw blurRad="292100" dist="139700" dir="2700000" algn="tl" rotWithShape="0">
              <a:srgbClr val="333333">
                <a:alpha val="65000"/>
              </a:srgbClr>
            </a:outerShdw>
          </a:effectLst>
        </p:spPr>
      </p:pic>
      <p:sp>
        <p:nvSpPr>
          <p:cNvPr id="31" name="TextBox 30">
            <a:extLst>
              <a:ext uri="{FF2B5EF4-FFF2-40B4-BE49-F238E27FC236}">
                <a16:creationId xmlns:a16="http://schemas.microsoft.com/office/drawing/2014/main" id="{298013D6-BF0C-7F62-447E-A8FAB795537B}"/>
              </a:ext>
            </a:extLst>
          </p:cNvPr>
          <p:cNvSpPr txBox="1"/>
          <p:nvPr/>
        </p:nvSpPr>
        <p:spPr>
          <a:xfrm>
            <a:off x="4942695" y="1055131"/>
            <a:ext cx="1016997" cy="415498"/>
          </a:xfrm>
          <a:prstGeom prst="rect">
            <a:avLst/>
          </a:prstGeom>
          <a:noFill/>
        </p:spPr>
        <p:txBody>
          <a:bodyPr wrap="square">
            <a:spAutoFit/>
          </a:bodyPr>
          <a:lstStyle/>
          <a:p>
            <a:r>
              <a:rPr lang="en-US" sz="700" b="1" dirty="0">
                <a:solidFill>
                  <a:schemeClr val="accent1">
                    <a:lumMod val="50000"/>
                  </a:schemeClr>
                </a:solidFill>
              </a:rPr>
              <a:t>Create a new project in Google Cloud Platform </a:t>
            </a:r>
            <a:r>
              <a:rPr lang="en-US" sz="700" b="1" dirty="0">
                <a:solidFill>
                  <a:schemeClr val="accent4">
                    <a:lumMod val="75000"/>
                  </a:schemeClr>
                </a:solidFill>
              </a:rPr>
              <a:t>&gt;&gt;&gt;</a:t>
            </a:r>
            <a:endParaRPr lang="en-US" sz="700" dirty="0">
              <a:solidFill>
                <a:schemeClr val="accent4">
                  <a:lumMod val="75000"/>
                </a:schemeClr>
              </a:solidFill>
            </a:endParaRPr>
          </a:p>
        </p:txBody>
      </p:sp>
      <p:pic>
        <p:nvPicPr>
          <p:cNvPr id="21" name="Picture 20">
            <a:extLst>
              <a:ext uri="{FF2B5EF4-FFF2-40B4-BE49-F238E27FC236}">
                <a16:creationId xmlns:a16="http://schemas.microsoft.com/office/drawing/2014/main" id="{176F1B5F-03AD-1EDD-3F5C-E094D4669962}"/>
              </a:ext>
            </a:extLst>
          </p:cNvPr>
          <p:cNvPicPr>
            <a:picLocks noChangeAspect="1"/>
          </p:cNvPicPr>
          <p:nvPr/>
        </p:nvPicPr>
        <p:blipFill rotWithShape="1">
          <a:blip r:embed="rId8"/>
          <a:srcRect t="12529" r="763" b="20764"/>
          <a:stretch/>
        </p:blipFill>
        <p:spPr>
          <a:xfrm>
            <a:off x="6087032" y="2026985"/>
            <a:ext cx="2719423" cy="1461563"/>
          </a:xfrm>
          <a:prstGeom prst="rect">
            <a:avLst/>
          </a:prstGeom>
          <a:ln>
            <a:noFill/>
          </a:ln>
          <a:effectLst>
            <a:outerShdw blurRad="292100" dist="139700" dir="2700000" algn="tl" rotWithShape="0">
              <a:srgbClr val="333333">
                <a:alpha val="65000"/>
              </a:srgbClr>
            </a:outerShdw>
          </a:effectLst>
        </p:spPr>
      </p:pic>
      <p:sp>
        <p:nvSpPr>
          <p:cNvPr id="33" name="TextBox 32">
            <a:extLst>
              <a:ext uri="{FF2B5EF4-FFF2-40B4-BE49-F238E27FC236}">
                <a16:creationId xmlns:a16="http://schemas.microsoft.com/office/drawing/2014/main" id="{E13EE5D5-A7D6-5170-3FB7-872A4B74048D}"/>
              </a:ext>
            </a:extLst>
          </p:cNvPr>
          <p:cNvSpPr txBox="1"/>
          <p:nvPr/>
        </p:nvSpPr>
        <p:spPr>
          <a:xfrm>
            <a:off x="4696656" y="2583014"/>
            <a:ext cx="1189532" cy="415498"/>
          </a:xfrm>
          <a:prstGeom prst="rect">
            <a:avLst/>
          </a:prstGeom>
          <a:noFill/>
        </p:spPr>
        <p:txBody>
          <a:bodyPr wrap="square">
            <a:spAutoFit/>
          </a:bodyPr>
          <a:lstStyle/>
          <a:p>
            <a:r>
              <a:rPr lang="en-US" sz="700" b="1" dirty="0">
                <a:solidFill>
                  <a:schemeClr val="accent1">
                    <a:lumMod val="50000"/>
                  </a:schemeClr>
                </a:solidFill>
              </a:rPr>
              <a:t>Import a dataset from data provided by Kimia </a:t>
            </a:r>
            <a:r>
              <a:rPr lang="en-US" sz="700" b="1" dirty="0" err="1">
                <a:solidFill>
                  <a:schemeClr val="accent1">
                    <a:lumMod val="50000"/>
                  </a:schemeClr>
                </a:solidFill>
              </a:rPr>
              <a:t>Farma</a:t>
            </a:r>
            <a:r>
              <a:rPr lang="en-US" sz="700" b="1" dirty="0">
                <a:solidFill>
                  <a:schemeClr val="accent1">
                    <a:lumMod val="50000"/>
                  </a:schemeClr>
                </a:solidFill>
              </a:rPr>
              <a:t> </a:t>
            </a:r>
            <a:r>
              <a:rPr lang="en-US" sz="700" b="1" dirty="0">
                <a:solidFill>
                  <a:schemeClr val="accent4">
                    <a:lumMod val="75000"/>
                  </a:schemeClr>
                </a:solidFill>
              </a:rPr>
              <a:t>&gt;&gt;&gt;</a:t>
            </a:r>
            <a:endParaRPr lang="en-US" sz="700" dirty="0">
              <a:solidFill>
                <a:schemeClr val="accent4">
                  <a:lumMod val="75000"/>
                </a:schemeClr>
              </a:solidFill>
            </a:endParaRPr>
          </a:p>
        </p:txBody>
      </p:sp>
      <p:sp>
        <p:nvSpPr>
          <p:cNvPr id="34" name="TextBox 33">
            <a:extLst>
              <a:ext uri="{FF2B5EF4-FFF2-40B4-BE49-F238E27FC236}">
                <a16:creationId xmlns:a16="http://schemas.microsoft.com/office/drawing/2014/main" id="{0971DBD0-16E8-2200-CF0A-F2188A2B93C8}"/>
              </a:ext>
            </a:extLst>
          </p:cNvPr>
          <p:cNvSpPr txBox="1"/>
          <p:nvPr/>
        </p:nvSpPr>
        <p:spPr>
          <a:xfrm>
            <a:off x="5445505" y="4159833"/>
            <a:ext cx="1189532" cy="415498"/>
          </a:xfrm>
          <a:prstGeom prst="rect">
            <a:avLst/>
          </a:prstGeom>
          <a:noFill/>
        </p:spPr>
        <p:txBody>
          <a:bodyPr wrap="square">
            <a:spAutoFit/>
          </a:bodyPr>
          <a:lstStyle/>
          <a:p>
            <a:r>
              <a:rPr lang="en-US" sz="700" b="1" dirty="0">
                <a:solidFill>
                  <a:schemeClr val="accent1">
                    <a:lumMod val="50000"/>
                  </a:schemeClr>
                </a:solidFill>
              </a:rPr>
              <a:t>Table display in the </a:t>
            </a:r>
            <a:r>
              <a:rPr lang="en-US" sz="700" b="1" dirty="0" err="1">
                <a:solidFill>
                  <a:schemeClr val="accent1">
                    <a:lumMod val="50000"/>
                  </a:schemeClr>
                </a:solidFill>
              </a:rPr>
              <a:t>Kimia_Farma</a:t>
            </a:r>
            <a:r>
              <a:rPr lang="en-US" sz="700" b="1" dirty="0">
                <a:solidFill>
                  <a:schemeClr val="accent1">
                    <a:lumMod val="50000"/>
                  </a:schemeClr>
                </a:solidFill>
              </a:rPr>
              <a:t> dataset </a:t>
            </a:r>
            <a:r>
              <a:rPr lang="en-US" sz="700" b="1" dirty="0">
                <a:solidFill>
                  <a:schemeClr val="accent4">
                    <a:lumMod val="75000"/>
                  </a:schemeClr>
                </a:solidFill>
              </a:rPr>
              <a:t>&gt;&gt;&gt;</a:t>
            </a:r>
            <a:endParaRPr lang="en-US" sz="700" dirty="0">
              <a:solidFill>
                <a:schemeClr val="accent4">
                  <a:lumMod val="75000"/>
                </a:schemeClr>
              </a:solidFill>
            </a:endParaRPr>
          </a:p>
        </p:txBody>
      </p:sp>
    </p:spTree>
    <p:extLst>
      <p:ext uri="{BB962C8B-B14F-4D97-AF65-F5344CB8AC3E}">
        <p14:creationId xmlns:p14="http://schemas.microsoft.com/office/powerpoint/2010/main" val="2532740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3" name="Google Shape;58;p1">
            <a:extLst>
              <a:ext uri="{FF2B5EF4-FFF2-40B4-BE49-F238E27FC236}">
                <a16:creationId xmlns:a16="http://schemas.microsoft.com/office/drawing/2014/main" id="{DCEB576C-73EA-BDFD-451C-B934E7EC0B1D}"/>
              </a:ext>
            </a:extLst>
          </p:cNvPr>
          <p:cNvSpPr/>
          <p:nvPr/>
        </p:nvSpPr>
        <p:spPr>
          <a:xfrm>
            <a:off x="6917487" y="780320"/>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1"/>
          <p:cNvSpPr/>
          <p:nvPr/>
        </p:nvSpPr>
        <p:spPr>
          <a:xfrm>
            <a:off x="1768827" y="4303442"/>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5806138" y="4713465"/>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1009189" y="3131756"/>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4328210" y="390434"/>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899070" y="215542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5806138" y="1392007"/>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133863" y="1193430"/>
            <a:ext cx="3117921"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2. </a:t>
            </a:r>
            <a:r>
              <a:rPr lang="en-US" sz="1800" b="1" dirty="0">
                <a:solidFill>
                  <a:schemeClr val="accent1">
                    <a:lumMod val="50000"/>
                  </a:schemeClr>
                </a:solidFill>
                <a:latin typeface="Rubik"/>
                <a:ea typeface="Rubik"/>
                <a:cs typeface="Rubik"/>
                <a:sym typeface="Rubik"/>
              </a:rPr>
              <a:t>Table</a:t>
            </a:r>
            <a:r>
              <a:rPr lang="en" sz="1800" b="1" dirty="0">
                <a:solidFill>
                  <a:schemeClr val="accent4">
                    <a:lumMod val="75000"/>
                  </a:schemeClr>
                </a:solidFill>
                <a:latin typeface="Rubik"/>
                <a:ea typeface="Rubik"/>
                <a:cs typeface="Rubik"/>
                <a:sym typeface="Rubik"/>
              </a:rPr>
              <a:t> </a:t>
            </a:r>
            <a:r>
              <a:rPr lang="en-US" sz="1800" b="1" dirty="0">
                <a:solidFill>
                  <a:schemeClr val="accent4">
                    <a:lumMod val="75000"/>
                  </a:schemeClr>
                </a:solidFill>
                <a:latin typeface="Rubik"/>
                <a:ea typeface="Rubik"/>
                <a:cs typeface="Rubik"/>
                <a:sym typeface="Rubik"/>
              </a:rPr>
              <a:t>Analysis</a:t>
            </a:r>
            <a:endParaRPr sz="1800" b="1" i="0" u="none" strike="noStrike" cap="none" dirty="0">
              <a:solidFill>
                <a:schemeClr val="accent4">
                  <a:lumMod val="75000"/>
                </a:schemeClr>
              </a:solidFill>
              <a:latin typeface="Rubik"/>
              <a:ea typeface="Rubik"/>
              <a:cs typeface="Rubik"/>
              <a:sym typeface="Rubik"/>
            </a:endParaRPr>
          </a:p>
        </p:txBody>
      </p:sp>
      <p:sp>
        <p:nvSpPr>
          <p:cNvPr id="6" name="TextBox 5">
            <a:extLst>
              <a:ext uri="{FF2B5EF4-FFF2-40B4-BE49-F238E27FC236}">
                <a16:creationId xmlns:a16="http://schemas.microsoft.com/office/drawing/2014/main" id="{7580E2DB-E64C-A6F9-8BFA-1433E00B5566}"/>
              </a:ext>
            </a:extLst>
          </p:cNvPr>
          <p:cNvSpPr txBox="1"/>
          <p:nvPr/>
        </p:nvSpPr>
        <p:spPr>
          <a:xfrm>
            <a:off x="422671" y="2567680"/>
            <a:ext cx="3597979" cy="784830"/>
          </a:xfrm>
          <a:prstGeom prst="rect">
            <a:avLst/>
          </a:prstGeom>
          <a:noFill/>
        </p:spPr>
        <p:txBody>
          <a:bodyPr wrap="square">
            <a:spAutoFit/>
          </a:bodyPr>
          <a:lstStyle/>
          <a:p>
            <a:pPr algn="just"/>
            <a:r>
              <a:rPr lang="en-US" sz="900" b="1" dirty="0">
                <a:solidFill>
                  <a:schemeClr val="accent1">
                    <a:lumMod val="50000"/>
                  </a:schemeClr>
                </a:solidFill>
              </a:rPr>
              <a:t>The Analysis Transaction Table </a:t>
            </a:r>
            <a:r>
              <a:rPr lang="en-US" sz="900" b="1" dirty="0">
                <a:solidFill>
                  <a:schemeClr val="accent4">
                    <a:lumMod val="75000"/>
                  </a:schemeClr>
                </a:solidFill>
              </a:rPr>
              <a:t>is used to view the overall data needed to perform data analysis with SQL, both in rows and columns. This Analysis Transaction Table is used as a benchmark and data source for creating tasks per each instruction given as material for creating a dashboard.</a:t>
            </a:r>
          </a:p>
        </p:txBody>
      </p:sp>
      <p:sp>
        <p:nvSpPr>
          <p:cNvPr id="32" name="Google Shape;58;p1">
            <a:extLst>
              <a:ext uri="{FF2B5EF4-FFF2-40B4-BE49-F238E27FC236}">
                <a16:creationId xmlns:a16="http://schemas.microsoft.com/office/drawing/2014/main" id="{EAA791B3-750C-E050-0EDB-957775E54086}"/>
              </a:ext>
            </a:extLst>
          </p:cNvPr>
          <p:cNvSpPr/>
          <p:nvPr/>
        </p:nvSpPr>
        <p:spPr>
          <a:xfrm>
            <a:off x="5763695" y="3308309"/>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 name="TextBox 30">
            <a:extLst>
              <a:ext uri="{FF2B5EF4-FFF2-40B4-BE49-F238E27FC236}">
                <a16:creationId xmlns:a16="http://schemas.microsoft.com/office/drawing/2014/main" id="{298013D6-BF0C-7F62-447E-A8FAB795537B}"/>
              </a:ext>
            </a:extLst>
          </p:cNvPr>
          <p:cNvSpPr txBox="1"/>
          <p:nvPr/>
        </p:nvSpPr>
        <p:spPr>
          <a:xfrm>
            <a:off x="3820585" y="1982781"/>
            <a:ext cx="1093424" cy="307777"/>
          </a:xfrm>
          <a:prstGeom prst="rect">
            <a:avLst/>
          </a:prstGeom>
          <a:noFill/>
        </p:spPr>
        <p:txBody>
          <a:bodyPr wrap="square">
            <a:spAutoFit/>
          </a:bodyPr>
          <a:lstStyle/>
          <a:p>
            <a:r>
              <a:rPr lang="en-US" sz="700" b="1" dirty="0">
                <a:solidFill>
                  <a:schemeClr val="accent1">
                    <a:lumMod val="50000"/>
                  </a:schemeClr>
                </a:solidFill>
              </a:rPr>
              <a:t>Analysis Transaction Table </a:t>
            </a:r>
            <a:r>
              <a:rPr lang="en-US" sz="700" b="1" dirty="0">
                <a:solidFill>
                  <a:schemeClr val="accent4">
                    <a:lumMod val="75000"/>
                  </a:schemeClr>
                </a:solidFill>
              </a:rPr>
              <a:t>&gt;&gt;&gt;</a:t>
            </a:r>
            <a:endParaRPr lang="en-US" sz="700" dirty="0">
              <a:solidFill>
                <a:schemeClr val="accent4">
                  <a:lumMod val="75000"/>
                </a:schemeClr>
              </a:solidFill>
            </a:endParaRPr>
          </a:p>
        </p:txBody>
      </p:sp>
      <p:pic>
        <p:nvPicPr>
          <p:cNvPr id="4" name="Picture 3">
            <a:extLst>
              <a:ext uri="{FF2B5EF4-FFF2-40B4-BE49-F238E27FC236}">
                <a16:creationId xmlns:a16="http://schemas.microsoft.com/office/drawing/2014/main" id="{62305DE3-B8D5-2F1C-C7C4-D2D43F21089B}"/>
              </a:ext>
            </a:extLst>
          </p:cNvPr>
          <p:cNvPicPr>
            <a:picLocks noChangeAspect="1"/>
          </p:cNvPicPr>
          <p:nvPr/>
        </p:nvPicPr>
        <p:blipFill rotWithShape="1">
          <a:blip r:embed="rId6"/>
          <a:srcRect t="18956" b="13426"/>
          <a:stretch/>
        </p:blipFill>
        <p:spPr>
          <a:xfrm>
            <a:off x="4938509" y="1372062"/>
            <a:ext cx="4071628" cy="154865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D95F69A0-5937-AF4C-7318-445D1E54B829}"/>
              </a:ext>
            </a:extLst>
          </p:cNvPr>
          <p:cNvPicPr>
            <a:picLocks noChangeAspect="1"/>
          </p:cNvPicPr>
          <p:nvPr/>
        </p:nvPicPr>
        <p:blipFill rotWithShape="1">
          <a:blip r:embed="rId7"/>
          <a:srcRect t="18956" b="13426"/>
          <a:stretch/>
        </p:blipFill>
        <p:spPr>
          <a:xfrm>
            <a:off x="4938509" y="2990253"/>
            <a:ext cx="4071628" cy="1555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675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58" name="Google Shape;58;p1"/>
          <p:cNvSpPr/>
          <p:nvPr/>
        </p:nvSpPr>
        <p:spPr>
          <a:xfrm>
            <a:off x="1768827" y="4303442"/>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5806138" y="4713465"/>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1009189" y="3131756"/>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3482774" y="383152"/>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58;p1">
            <a:extLst>
              <a:ext uri="{FF2B5EF4-FFF2-40B4-BE49-F238E27FC236}">
                <a16:creationId xmlns:a16="http://schemas.microsoft.com/office/drawing/2014/main" id="{EAA791B3-750C-E050-0EDB-957775E54086}"/>
              </a:ext>
            </a:extLst>
          </p:cNvPr>
          <p:cNvSpPr/>
          <p:nvPr/>
        </p:nvSpPr>
        <p:spPr>
          <a:xfrm>
            <a:off x="8662863" y="1494848"/>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 name="Google Shape;58;p1">
            <a:extLst>
              <a:ext uri="{FF2B5EF4-FFF2-40B4-BE49-F238E27FC236}">
                <a16:creationId xmlns:a16="http://schemas.microsoft.com/office/drawing/2014/main" id="{3C2CBC9A-D3E1-495B-37ED-243B61135109}"/>
              </a:ext>
            </a:extLst>
          </p:cNvPr>
          <p:cNvSpPr/>
          <p:nvPr/>
        </p:nvSpPr>
        <p:spPr>
          <a:xfrm>
            <a:off x="333801" y="1338408"/>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58;p1">
            <a:extLst>
              <a:ext uri="{FF2B5EF4-FFF2-40B4-BE49-F238E27FC236}">
                <a16:creationId xmlns:a16="http://schemas.microsoft.com/office/drawing/2014/main" id="{A67A7EC3-0FAB-4D63-8F7E-74AB6389DFE8}"/>
              </a:ext>
            </a:extLst>
          </p:cNvPr>
          <p:cNvSpPr/>
          <p:nvPr/>
        </p:nvSpPr>
        <p:spPr>
          <a:xfrm>
            <a:off x="3068567" y="3871641"/>
            <a:ext cx="879800" cy="84638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58;p1">
            <a:extLst>
              <a:ext uri="{FF2B5EF4-FFF2-40B4-BE49-F238E27FC236}">
                <a16:creationId xmlns:a16="http://schemas.microsoft.com/office/drawing/2014/main" id="{CCBB1E7B-5060-E445-DBCF-7D7E6AD5B61C}"/>
              </a:ext>
            </a:extLst>
          </p:cNvPr>
          <p:cNvSpPr/>
          <p:nvPr/>
        </p:nvSpPr>
        <p:spPr>
          <a:xfrm>
            <a:off x="7877696" y="469343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5" name="Picture 24">
            <a:extLst>
              <a:ext uri="{FF2B5EF4-FFF2-40B4-BE49-F238E27FC236}">
                <a16:creationId xmlns:a16="http://schemas.microsoft.com/office/drawing/2014/main" id="{0548ADBA-A911-7E5B-4135-E675269C0D0E}"/>
              </a:ext>
            </a:extLst>
          </p:cNvPr>
          <p:cNvPicPr>
            <a:picLocks noChangeAspect="1"/>
          </p:cNvPicPr>
          <p:nvPr/>
        </p:nvPicPr>
        <p:blipFill>
          <a:blip r:embed="rId6"/>
          <a:stretch>
            <a:fillRect/>
          </a:stretch>
        </p:blipFill>
        <p:spPr>
          <a:xfrm>
            <a:off x="175292" y="1080182"/>
            <a:ext cx="3572769" cy="725250"/>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D11231B2-E4B8-F8B8-4F5A-F36DD4564912}"/>
              </a:ext>
            </a:extLst>
          </p:cNvPr>
          <p:cNvSpPr txBox="1"/>
          <p:nvPr/>
        </p:nvSpPr>
        <p:spPr>
          <a:xfrm>
            <a:off x="3992644" y="2048530"/>
            <a:ext cx="962117" cy="523220"/>
          </a:xfrm>
          <a:prstGeom prst="rect">
            <a:avLst/>
          </a:prstGeom>
          <a:noFill/>
        </p:spPr>
        <p:txBody>
          <a:bodyPr wrap="square">
            <a:spAutoFit/>
          </a:bodyPr>
          <a:lstStyle/>
          <a:p>
            <a:r>
              <a:rPr lang="en-US" sz="700" b="1" dirty="0">
                <a:solidFill>
                  <a:schemeClr val="accent4">
                    <a:lumMod val="75000"/>
                  </a:schemeClr>
                </a:solidFill>
              </a:rPr>
              <a:t>TOP 10 TOTAL PROVINCE BRANCH TRANSACTIONS </a:t>
            </a:r>
            <a:endParaRPr lang="en-US" sz="700" dirty="0">
              <a:solidFill>
                <a:schemeClr val="accent4">
                  <a:lumMod val="75000"/>
                </a:schemeClr>
              </a:solidFill>
            </a:endParaRPr>
          </a:p>
        </p:txBody>
      </p:sp>
      <p:pic>
        <p:nvPicPr>
          <p:cNvPr id="30" name="Picture 29">
            <a:extLst>
              <a:ext uri="{FF2B5EF4-FFF2-40B4-BE49-F238E27FC236}">
                <a16:creationId xmlns:a16="http://schemas.microsoft.com/office/drawing/2014/main" id="{AEB07C61-66FE-05DB-46C0-314FA80A0F09}"/>
              </a:ext>
            </a:extLst>
          </p:cNvPr>
          <p:cNvPicPr>
            <a:picLocks noChangeAspect="1"/>
          </p:cNvPicPr>
          <p:nvPr/>
        </p:nvPicPr>
        <p:blipFill>
          <a:blip r:embed="rId7"/>
          <a:stretch>
            <a:fillRect/>
          </a:stretch>
        </p:blipFill>
        <p:spPr>
          <a:xfrm>
            <a:off x="187631" y="2828682"/>
            <a:ext cx="3560430" cy="1251856"/>
          </a:xfrm>
          <a:prstGeom prst="rect">
            <a:avLst/>
          </a:prstGeom>
          <a:ln>
            <a:noFill/>
          </a:ln>
          <a:effectLst>
            <a:outerShdw blurRad="292100" dist="139700" dir="2700000" algn="tl" rotWithShape="0">
              <a:srgbClr val="333333">
                <a:alpha val="65000"/>
              </a:srgbClr>
            </a:outerShdw>
          </a:effectLst>
        </p:spPr>
      </p:pic>
      <p:sp>
        <p:nvSpPr>
          <p:cNvPr id="35" name="TextBox 34">
            <a:extLst>
              <a:ext uri="{FF2B5EF4-FFF2-40B4-BE49-F238E27FC236}">
                <a16:creationId xmlns:a16="http://schemas.microsoft.com/office/drawing/2014/main" id="{904EDE67-36BB-F68B-4592-ECFEC26C334F}"/>
              </a:ext>
            </a:extLst>
          </p:cNvPr>
          <p:cNvSpPr txBox="1"/>
          <p:nvPr/>
        </p:nvSpPr>
        <p:spPr>
          <a:xfrm>
            <a:off x="3908385" y="3243931"/>
            <a:ext cx="686184" cy="523220"/>
          </a:xfrm>
          <a:prstGeom prst="rect">
            <a:avLst/>
          </a:prstGeom>
          <a:noFill/>
        </p:spPr>
        <p:txBody>
          <a:bodyPr wrap="square">
            <a:spAutoFit/>
          </a:bodyPr>
          <a:lstStyle/>
          <a:p>
            <a:pPr algn="r"/>
            <a:r>
              <a:rPr lang="en-US" sz="700" b="1" dirty="0">
                <a:solidFill>
                  <a:schemeClr val="accent1">
                    <a:lumMod val="50000"/>
                  </a:schemeClr>
                </a:solidFill>
              </a:rPr>
              <a:t>TOP 10 PROVINCE BRANCH NET SALES</a:t>
            </a:r>
            <a:endParaRPr lang="en-US" sz="700" dirty="0">
              <a:solidFill>
                <a:schemeClr val="accent4">
                  <a:lumMod val="75000"/>
                </a:schemeClr>
              </a:solidFill>
            </a:endParaRPr>
          </a:p>
        </p:txBody>
      </p:sp>
      <p:sp>
        <p:nvSpPr>
          <p:cNvPr id="36" name="Google Shape;58;p1">
            <a:extLst>
              <a:ext uri="{FF2B5EF4-FFF2-40B4-BE49-F238E27FC236}">
                <a16:creationId xmlns:a16="http://schemas.microsoft.com/office/drawing/2014/main" id="{042A63EC-57DB-8CC0-38A4-509FCF107130}"/>
              </a:ext>
            </a:extLst>
          </p:cNvPr>
          <p:cNvSpPr/>
          <p:nvPr/>
        </p:nvSpPr>
        <p:spPr>
          <a:xfrm>
            <a:off x="6314282" y="1767032"/>
            <a:ext cx="1674793" cy="1738509"/>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58;p1">
            <a:extLst>
              <a:ext uri="{FF2B5EF4-FFF2-40B4-BE49-F238E27FC236}">
                <a16:creationId xmlns:a16="http://schemas.microsoft.com/office/drawing/2014/main" id="{718C3249-4FFB-BC89-9BBD-70436925D5E1}"/>
              </a:ext>
            </a:extLst>
          </p:cNvPr>
          <p:cNvSpPr/>
          <p:nvPr/>
        </p:nvSpPr>
        <p:spPr>
          <a:xfrm>
            <a:off x="7774637" y="3438597"/>
            <a:ext cx="962117" cy="88768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58;p1">
            <a:extLst>
              <a:ext uri="{FF2B5EF4-FFF2-40B4-BE49-F238E27FC236}">
                <a16:creationId xmlns:a16="http://schemas.microsoft.com/office/drawing/2014/main" id="{893E2D79-9FC6-85FF-35C3-13876ED5BA6A}"/>
              </a:ext>
            </a:extLst>
          </p:cNvPr>
          <p:cNvSpPr/>
          <p:nvPr/>
        </p:nvSpPr>
        <p:spPr>
          <a:xfrm>
            <a:off x="6537932" y="4260687"/>
            <a:ext cx="1055663" cy="101152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58;p1">
            <a:extLst>
              <a:ext uri="{FF2B5EF4-FFF2-40B4-BE49-F238E27FC236}">
                <a16:creationId xmlns:a16="http://schemas.microsoft.com/office/drawing/2014/main" id="{4A90473B-A0D0-DBC0-C9FB-B4DD4D763594}"/>
              </a:ext>
            </a:extLst>
          </p:cNvPr>
          <p:cNvSpPr/>
          <p:nvPr/>
        </p:nvSpPr>
        <p:spPr>
          <a:xfrm>
            <a:off x="7281333" y="737755"/>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 name="TextBox 30">
            <a:extLst>
              <a:ext uri="{FF2B5EF4-FFF2-40B4-BE49-F238E27FC236}">
                <a16:creationId xmlns:a16="http://schemas.microsoft.com/office/drawing/2014/main" id="{298013D6-BF0C-7F62-447E-A8FAB795537B}"/>
              </a:ext>
            </a:extLst>
          </p:cNvPr>
          <p:cNvSpPr txBox="1"/>
          <p:nvPr/>
        </p:nvSpPr>
        <p:spPr>
          <a:xfrm>
            <a:off x="3630504" y="1258005"/>
            <a:ext cx="1001059" cy="415498"/>
          </a:xfrm>
          <a:prstGeom prst="rect">
            <a:avLst/>
          </a:prstGeom>
          <a:noFill/>
        </p:spPr>
        <p:txBody>
          <a:bodyPr wrap="square">
            <a:spAutoFit/>
          </a:bodyPr>
          <a:lstStyle/>
          <a:p>
            <a:pPr algn="r"/>
            <a:r>
              <a:rPr lang="en-US" sz="700" b="1" dirty="0">
                <a:solidFill>
                  <a:schemeClr val="accent1">
                    <a:lumMod val="50000"/>
                  </a:schemeClr>
                </a:solidFill>
              </a:rPr>
              <a:t>KIMIA FARMA COMPANY INCOME</a:t>
            </a:r>
            <a:r>
              <a:rPr lang="en-US" sz="700" b="1" dirty="0">
                <a:solidFill>
                  <a:schemeClr val="accent4">
                    <a:lumMod val="75000"/>
                  </a:schemeClr>
                </a:solidFill>
              </a:rPr>
              <a:t> </a:t>
            </a:r>
            <a:r>
              <a:rPr lang="en-US" sz="700" b="1" dirty="0">
                <a:solidFill>
                  <a:schemeClr val="accent1">
                    <a:lumMod val="50000"/>
                  </a:schemeClr>
                </a:solidFill>
              </a:rPr>
              <a:t> (YoY)</a:t>
            </a:r>
            <a:endParaRPr lang="en-US" sz="700" dirty="0">
              <a:solidFill>
                <a:schemeClr val="accent4">
                  <a:lumMod val="75000"/>
                </a:schemeClr>
              </a:solidFill>
            </a:endParaRPr>
          </a:p>
        </p:txBody>
      </p:sp>
      <p:pic>
        <p:nvPicPr>
          <p:cNvPr id="27" name="Picture 26">
            <a:extLst>
              <a:ext uri="{FF2B5EF4-FFF2-40B4-BE49-F238E27FC236}">
                <a16:creationId xmlns:a16="http://schemas.microsoft.com/office/drawing/2014/main" id="{FE071CE9-E939-9E75-E8D4-DEE7BCC17D3A}"/>
              </a:ext>
            </a:extLst>
          </p:cNvPr>
          <p:cNvPicPr>
            <a:picLocks noChangeAspect="1"/>
          </p:cNvPicPr>
          <p:nvPr/>
        </p:nvPicPr>
        <p:blipFill>
          <a:blip r:embed="rId8"/>
          <a:stretch>
            <a:fillRect/>
          </a:stretch>
        </p:blipFill>
        <p:spPr>
          <a:xfrm>
            <a:off x="4961195" y="1717801"/>
            <a:ext cx="3846766" cy="1244300"/>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EB05F56C-D2BF-C484-668F-276AD1509A9F}"/>
              </a:ext>
            </a:extLst>
          </p:cNvPr>
          <p:cNvPicPr>
            <a:picLocks noChangeAspect="1"/>
          </p:cNvPicPr>
          <p:nvPr/>
        </p:nvPicPr>
        <p:blipFill>
          <a:blip r:embed="rId9"/>
          <a:stretch>
            <a:fillRect/>
          </a:stretch>
        </p:blipFill>
        <p:spPr>
          <a:xfrm>
            <a:off x="4954017" y="4147407"/>
            <a:ext cx="3846766" cy="887681"/>
          </a:xfrm>
          <a:prstGeom prst="rect">
            <a:avLst/>
          </a:prstGeom>
          <a:ln>
            <a:noFill/>
          </a:ln>
          <a:effectLst>
            <a:outerShdw blurRad="292100" dist="139700" dir="2700000" algn="tl" rotWithShape="0">
              <a:srgbClr val="333333">
                <a:alpha val="65000"/>
              </a:srgbClr>
            </a:outerShdw>
          </a:effectLst>
        </p:spPr>
      </p:pic>
      <p:sp>
        <p:nvSpPr>
          <p:cNvPr id="46" name="TextBox 45">
            <a:extLst>
              <a:ext uri="{FF2B5EF4-FFF2-40B4-BE49-F238E27FC236}">
                <a16:creationId xmlns:a16="http://schemas.microsoft.com/office/drawing/2014/main" id="{C85B5644-9643-3A1B-9922-8D83E6F92570}"/>
              </a:ext>
            </a:extLst>
          </p:cNvPr>
          <p:cNvSpPr txBox="1"/>
          <p:nvPr/>
        </p:nvSpPr>
        <p:spPr>
          <a:xfrm>
            <a:off x="4019290" y="4213073"/>
            <a:ext cx="962117" cy="846386"/>
          </a:xfrm>
          <a:prstGeom prst="rect">
            <a:avLst/>
          </a:prstGeom>
          <a:noFill/>
        </p:spPr>
        <p:txBody>
          <a:bodyPr wrap="square">
            <a:spAutoFit/>
          </a:bodyPr>
          <a:lstStyle/>
          <a:p>
            <a:r>
              <a:rPr lang="en-US" sz="700" b="1" dirty="0">
                <a:solidFill>
                  <a:schemeClr val="accent4">
                    <a:lumMod val="75000"/>
                  </a:schemeClr>
                </a:solidFill>
              </a:rPr>
              <a:t>TOP 5 BRANCHES WITH THE HIGHEST RATING, BUT THE LOWEST TRANSACTION RATING</a:t>
            </a:r>
            <a:endParaRPr lang="en-US" sz="700" dirty="0">
              <a:solidFill>
                <a:schemeClr val="accent4">
                  <a:lumMod val="75000"/>
                </a:schemeClr>
              </a:solidFill>
            </a:endParaRPr>
          </a:p>
        </p:txBody>
      </p:sp>
    </p:spTree>
    <p:extLst>
      <p:ext uri="{BB962C8B-B14F-4D97-AF65-F5344CB8AC3E}">
        <p14:creationId xmlns:p14="http://schemas.microsoft.com/office/powerpoint/2010/main" val="8614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6351" y="3516"/>
            <a:ext cx="9144001" cy="5143501"/>
          </a:xfrm>
          <a:prstGeom prst="rect">
            <a:avLst/>
          </a:prstGeom>
          <a:noFill/>
          <a:ln>
            <a:noFill/>
          </a:ln>
        </p:spPr>
      </p:pic>
      <p:sp>
        <p:nvSpPr>
          <p:cNvPr id="3" name="Google Shape;58;p1">
            <a:extLst>
              <a:ext uri="{FF2B5EF4-FFF2-40B4-BE49-F238E27FC236}">
                <a16:creationId xmlns:a16="http://schemas.microsoft.com/office/drawing/2014/main" id="{DCEB576C-73EA-BDFD-451C-B934E7EC0B1D}"/>
              </a:ext>
            </a:extLst>
          </p:cNvPr>
          <p:cNvSpPr/>
          <p:nvPr/>
        </p:nvSpPr>
        <p:spPr>
          <a:xfrm>
            <a:off x="6917487" y="780320"/>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1"/>
          <p:cNvSpPr/>
          <p:nvPr/>
        </p:nvSpPr>
        <p:spPr>
          <a:xfrm>
            <a:off x="1768827" y="4303442"/>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5806138" y="4713465"/>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1009189" y="3131756"/>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4328210" y="390434"/>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899070" y="215542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5806138" y="1392007"/>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356113" y="1193430"/>
            <a:ext cx="3117921"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3. </a:t>
            </a:r>
            <a:r>
              <a:rPr lang="en-US" sz="1800" b="1" dirty="0" err="1">
                <a:solidFill>
                  <a:schemeClr val="accent1">
                    <a:lumMod val="50000"/>
                  </a:schemeClr>
                </a:solidFill>
                <a:latin typeface="Rubik"/>
                <a:ea typeface="Rubik"/>
                <a:cs typeface="Rubik"/>
                <a:sym typeface="Rubik"/>
              </a:rPr>
              <a:t>BigQuery</a:t>
            </a:r>
            <a:r>
              <a:rPr lang="en-US" sz="1800" b="1" dirty="0">
                <a:solidFill>
                  <a:schemeClr val="accent1">
                    <a:lumMod val="50000"/>
                  </a:schemeClr>
                </a:solidFill>
                <a:latin typeface="Rubik"/>
                <a:ea typeface="Rubik"/>
                <a:cs typeface="Rubik"/>
                <a:sym typeface="Rubik"/>
              </a:rPr>
              <a:t> </a:t>
            </a:r>
            <a:r>
              <a:rPr lang="en-US" sz="1800" b="1" dirty="0">
                <a:solidFill>
                  <a:schemeClr val="accent4">
                    <a:lumMod val="75000"/>
                  </a:schemeClr>
                </a:solidFill>
                <a:latin typeface="Rubik"/>
                <a:ea typeface="Rubik"/>
                <a:cs typeface="Rubik"/>
                <a:sym typeface="Rubik"/>
              </a:rPr>
              <a:t>Syntax</a:t>
            </a:r>
            <a:endParaRPr sz="1800" b="1" i="0" u="none" strike="noStrike" cap="none" dirty="0">
              <a:solidFill>
                <a:schemeClr val="accent4">
                  <a:lumMod val="75000"/>
                </a:schemeClr>
              </a:solidFill>
              <a:latin typeface="Rubik"/>
              <a:ea typeface="Rubik"/>
              <a:cs typeface="Rubik"/>
              <a:sym typeface="Rubik"/>
            </a:endParaRPr>
          </a:p>
        </p:txBody>
      </p:sp>
      <p:sp>
        <p:nvSpPr>
          <p:cNvPr id="6" name="TextBox 5">
            <a:extLst>
              <a:ext uri="{FF2B5EF4-FFF2-40B4-BE49-F238E27FC236}">
                <a16:creationId xmlns:a16="http://schemas.microsoft.com/office/drawing/2014/main" id="{7580E2DB-E64C-A6F9-8BFA-1433E00B5566}"/>
              </a:ext>
            </a:extLst>
          </p:cNvPr>
          <p:cNvSpPr txBox="1"/>
          <p:nvPr/>
        </p:nvSpPr>
        <p:spPr>
          <a:xfrm>
            <a:off x="549460" y="2242753"/>
            <a:ext cx="4117790" cy="1200329"/>
          </a:xfrm>
          <a:prstGeom prst="rect">
            <a:avLst/>
          </a:prstGeom>
          <a:noFill/>
        </p:spPr>
        <p:txBody>
          <a:bodyPr wrap="square">
            <a:spAutoFit/>
          </a:bodyPr>
          <a:lstStyle/>
          <a:p>
            <a:pPr algn="just"/>
            <a:r>
              <a:rPr lang="en-US" sz="900" b="1" dirty="0">
                <a:solidFill>
                  <a:schemeClr val="accent4">
                    <a:lumMod val="75000"/>
                  </a:schemeClr>
                </a:solidFill>
              </a:rPr>
              <a:t>Besides</a:t>
            </a:r>
            <a:r>
              <a:rPr lang="en-US" sz="900" b="1" dirty="0">
                <a:solidFill>
                  <a:schemeClr val="accent1">
                    <a:lumMod val="50000"/>
                  </a:schemeClr>
                </a:solidFill>
              </a:rPr>
              <a:t> </a:t>
            </a:r>
            <a:r>
              <a:rPr lang="en-US" sz="900" b="1" dirty="0" err="1">
                <a:solidFill>
                  <a:schemeClr val="accent1">
                    <a:lumMod val="50000"/>
                  </a:schemeClr>
                </a:solidFill>
              </a:rPr>
              <a:t>BigQuery</a:t>
            </a:r>
            <a:r>
              <a:rPr lang="en-US" sz="900" b="1" dirty="0">
                <a:solidFill>
                  <a:schemeClr val="accent1">
                    <a:lumMod val="50000"/>
                  </a:schemeClr>
                </a:solidFill>
              </a:rPr>
              <a:t> Syntax, </a:t>
            </a:r>
            <a:r>
              <a:rPr lang="en-US" sz="900" b="1" dirty="0">
                <a:solidFill>
                  <a:schemeClr val="accent4">
                    <a:lumMod val="75000"/>
                  </a:schemeClr>
                </a:solidFill>
              </a:rPr>
              <a:t>it is </a:t>
            </a:r>
            <a:r>
              <a:rPr lang="en-US" sz="900" b="1" dirty="0" err="1">
                <a:solidFill>
                  <a:schemeClr val="accent4">
                    <a:lumMod val="75000"/>
                  </a:schemeClr>
                </a:solidFill>
              </a:rPr>
              <a:t>BigQuery</a:t>
            </a:r>
            <a:r>
              <a:rPr lang="en-US" sz="900" b="1" dirty="0">
                <a:solidFill>
                  <a:schemeClr val="accent4">
                    <a:lumMod val="75000"/>
                  </a:schemeClr>
                </a:solidFill>
              </a:rPr>
              <a:t> Syntax which is used to create transaction tables. </a:t>
            </a:r>
            <a:r>
              <a:rPr lang="en-US" sz="900" b="1" dirty="0" err="1">
                <a:solidFill>
                  <a:schemeClr val="accent4">
                    <a:lumMod val="75000"/>
                  </a:schemeClr>
                </a:solidFill>
              </a:rPr>
              <a:t>BigQuery</a:t>
            </a:r>
            <a:r>
              <a:rPr lang="en-US" sz="900" b="1" dirty="0">
                <a:solidFill>
                  <a:schemeClr val="accent4">
                    <a:lumMod val="75000"/>
                  </a:schemeClr>
                </a:solidFill>
              </a:rPr>
              <a:t> Syntax besides using </a:t>
            </a:r>
            <a:r>
              <a:rPr lang="en-US" sz="900" b="1" dirty="0">
                <a:solidFill>
                  <a:schemeClr val="accent1">
                    <a:lumMod val="50000"/>
                  </a:schemeClr>
                </a:solidFill>
              </a:rPr>
              <a:t>SQL</a:t>
            </a:r>
            <a:r>
              <a:rPr lang="en-US" sz="900" b="1" dirty="0">
                <a:solidFill>
                  <a:schemeClr val="accent4">
                    <a:lumMod val="75000"/>
                  </a:schemeClr>
                </a:solidFill>
              </a:rPr>
              <a:t> to process or analyze data. I use </a:t>
            </a:r>
            <a:r>
              <a:rPr lang="en-US" sz="900" b="1" dirty="0">
                <a:solidFill>
                  <a:schemeClr val="accent1">
                    <a:lumMod val="50000"/>
                  </a:schemeClr>
                </a:solidFill>
              </a:rPr>
              <a:t>Table CRUD (CREATE TABLE)</a:t>
            </a:r>
            <a:r>
              <a:rPr lang="en-US" sz="900" b="1" dirty="0">
                <a:solidFill>
                  <a:schemeClr val="accent4">
                    <a:lumMod val="75000"/>
                  </a:schemeClr>
                </a:solidFill>
              </a:rPr>
              <a:t> to create a table. Then to retrieve multiple columns from a particular table I use a </a:t>
            </a:r>
            <a:r>
              <a:rPr lang="en-US" sz="900" b="1" dirty="0">
                <a:solidFill>
                  <a:schemeClr val="accent1">
                    <a:lumMod val="50000"/>
                  </a:schemeClr>
                </a:solidFill>
              </a:rPr>
              <a:t>SELECT</a:t>
            </a:r>
            <a:r>
              <a:rPr lang="en-US" sz="900" b="1" dirty="0">
                <a:solidFill>
                  <a:schemeClr val="accent4">
                    <a:lumMod val="75000"/>
                  </a:schemeClr>
                </a:solidFill>
              </a:rPr>
              <a:t> query. I also used the </a:t>
            </a:r>
            <a:r>
              <a:rPr lang="en-US" sz="900" b="1" dirty="0">
                <a:solidFill>
                  <a:schemeClr val="accent1">
                    <a:lumMod val="50000"/>
                  </a:schemeClr>
                </a:solidFill>
              </a:rPr>
              <a:t>SQL LEFT JOIN </a:t>
            </a:r>
            <a:r>
              <a:rPr lang="en-US" sz="900" b="1" dirty="0">
                <a:solidFill>
                  <a:schemeClr val="accent4">
                    <a:lumMod val="75000"/>
                  </a:schemeClr>
                </a:solidFill>
              </a:rPr>
              <a:t>operation to return all rows from the left table and match on the left table. To process the gross profit percentage, I use </a:t>
            </a:r>
            <a:r>
              <a:rPr lang="en-US" sz="900" b="1" dirty="0">
                <a:solidFill>
                  <a:schemeClr val="accent1">
                    <a:lumMod val="50000"/>
                  </a:schemeClr>
                </a:solidFill>
              </a:rPr>
              <a:t>SQL CASE</a:t>
            </a:r>
            <a:r>
              <a:rPr lang="en-US" sz="900" b="1" dirty="0">
                <a:solidFill>
                  <a:schemeClr val="accent4">
                    <a:lumMod val="75000"/>
                  </a:schemeClr>
                </a:solidFill>
              </a:rPr>
              <a:t>. In this way, the data that I process becomes structured according to the instructions given.</a:t>
            </a:r>
          </a:p>
        </p:txBody>
      </p:sp>
      <p:sp>
        <p:nvSpPr>
          <p:cNvPr id="32" name="Google Shape;58;p1">
            <a:extLst>
              <a:ext uri="{FF2B5EF4-FFF2-40B4-BE49-F238E27FC236}">
                <a16:creationId xmlns:a16="http://schemas.microsoft.com/office/drawing/2014/main" id="{EAA791B3-750C-E050-0EDB-957775E54086}"/>
              </a:ext>
            </a:extLst>
          </p:cNvPr>
          <p:cNvSpPr/>
          <p:nvPr/>
        </p:nvSpPr>
        <p:spPr>
          <a:xfrm>
            <a:off x="5763695" y="3308309"/>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 name="TextBox 30">
            <a:extLst>
              <a:ext uri="{FF2B5EF4-FFF2-40B4-BE49-F238E27FC236}">
                <a16:creationId xmlns:a16="http://schemas.microsoft.com/office/drawing/2014/main" id="{298013D6-BF0C-7F62-447E-A8FAB795537B}"/>
              </a:ext>
            </a:extLst>
          </p:cNvPr>
          <p:cNvSpPr txBox="1"/>
          <p:nvPr/>
        </p:nvSpPr>
        <p:spPr>
          <a:xfrm>
            <a:off x="4285531" y="1672816"/>
            <a:ext cx="1093424" cy="307777"/>
          </a:xfrm>
          <a:prstGeom prst="rect">
            <a:avLst/>
          </a:prstGeom>
          <a:noFill/>
        </p:spPr>
        <p:txBody>
          <a:bodyPr wrap="square">
            <a:spAutoFit/>
          </a:bodyPr>
          <a:lstStyle/>
          <a:p>
            <a:r>
              <a:rPr lang="en-US" sz="700" b="1" dirty="0">
                <a:solidFill>
                  <a:schemeClr val="accent1">
                    <a:lumMod val="50000"/>
                  </a:schemeClr>
                </a:solidFill>
              </a:rPr>
              <a:t>Analysis Transaction Queries </a:t>
            </a:r>
            <a:r>
              <a:rPr lang="en-US" sz="700" b="1" dirty="0">
                <a:solidFill>
                  <a:schemeClr val="accent4">
                    <a:lumMod val="75000"/>
                  </a:schemeClr>
                </a:solidFill>
              </a:rPr>
              <a:t>&gt;&gt;&gt;</a:t>
            </a:r>
            <a:endParaRPr lang="en-US" sz="700" dirty="0">
              <a:solidFill>
                <a:schemeClr val="accent4">
                  <a:lumMod val="75000"/>
                </a:schemeClr>
              </a:solidFill>
            </a:endParaRPr>
          </a:p>
        </p:txBody>
      </p:sp>
      <p:pic>
        <p:nvPicPr>
          <p:cNvPr id="5" name="Picture 4">
            <a:extLst>
              <a:ext uri="{FF2B5EF4-FFF2-40B4-BE49-F238E27FC236}">
                <a16:creationId xmlns:a16="http://schemas.microsoft.com/office/drawing/2014/main" id="{4383F0C8-895D-55D3-B3B3-D2CD710C6532}"/>
              </a:ext>
            </a:extLst>
          </p:cNvPr>
          <p:cNvPicPr>
            <a:picLocks noChangeAspect="1"/>
          </p:cNvPicPr>
          <p:nvPr/>
        </p:nvPicPr>
        <p:blipFill rotWithShape="1">
          <a:blip r:embed="rId6"/>
          <a:srcRect t="18956" r="50678" b="19880"/>
          <a:stretch/>
        </p:blipFill>
        <p:spPr>
          <a:xfrm>
            <a:off x="5432673" y="905844"/>
            <a:ext cx="3081307" cy="2149375"/>
          </a:xfrm>
          <a:prstGeom prst="rect">
            <a:avLst/>
          </a:prstGeom>
          <a:ln>
            <a:noFill/>
          </a:ln>
          <a:effectLst>
            <a:outerShdw blurRad="292100" dist="139700" dir="2700000" algn="tl" rotWithShape="0">
              <a:srgbClr val="333333">
                <a:alpha val="65000"/>
              </a:srgbClr>
            </a:outerShdw>
          </a:effectLst>
        </p:spPr>
      </p:pic>
      <p:sp>
        <p:nvSpPr>
          <p:cNvPr id="21" name="Google Shape;58;p1">
            <a:extLst>
              <a:ext uri="{FF2B5EF4-FFF2-40B4-BE49-F238E27FC236}">
                <a16:creationId xmlns:a16="http://schemas.microsoft.com/office/drawing/2014/main" id="{4047903E-7311-626D-033F-4277F7EFB2E7}"/>
              </a:ext>
            </a:extLst>
          </p:cNvPr>
          <p:cNvSpPr/>
          <p:nvPr/>
        </p:nvSpPr>
        <p:spPr>
          <a:xfrm>
            <a:off x="4879302" y="3308309"/>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5" name="Picture 14">
            <a:extLst>
              <a:ext uri="{FF2B5EF4-FFF2-40B4-BE49-F238E27FC236}">
                <a16:creationId xmlns:a16="http://schemas.microsoft.com/office/drawing/2014/main" id="{B722A968-F65C-71A2-7349-9258300B281F}"/>
              </a:ext>
            </a:extLst>
          </p:cNvPr>
          <p:cNvPicPr>
            <a:picLocks noChangeAspect="1"/>
          </p:cNvPicPr>
          <p:nvPr/>
        </p:nvPicPr>
        <p:blipFill rotWithShape="1">
          <a:blip r:embed="rId7"/>
          <a:srcRect t="48412" r="50575" b="13875"/>
          <a:stretch/>
        </p:blipFill>
        <p:spPr>
          <a:xfrm>
            <a:off x="5432673" y="3055457"/>
            <a:ext cx="3081307" cy="1608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91252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TotalTime>
  <Words>1270</Words>
  <Application>Microsoft Office PowerPoint</Application>
  <PresentationFormat>On-screen Show (16:9)</PresentationFormat>
  <Paragraphs>62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Rubik</vt:lpstr>
      <vt:lpstr>Arial</vt:lpstr>
      <vt:lpstr>Rubik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Lenovo Ryzen</cp:lastModifiedBy>
  <cp:revision>7</cp:revision>
  <dcterms:modified xsi:type="dcterms:W3CDTF">2024-04-01T23:56:33Z</dcterms:modified>
</cp:coreProperties>
</file>